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2"/>
  </p:notesMasterIdLst>
  <p:sldIdLst>
    <p:sldId id="323" r:id="rId2"/>
    <p:sldId id="324" r:id="rId3"/>
    <p:sldId id="317" r:id="rId4"/>
    <p:sldId id="318" r:id="rId5"/>
    <p:sldId id="322" r:id="rId6"/>
    <p:sldId id="319" r:id="rId7"/>
    <p:sldId id="328" r:id="rId8"/>
    <p:sldId id="327" r:id="rId9"/>
    <p:sldId id="320" r:id="rId10"/>
    <p:sldId id="326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D60093"/>
    <a:srgbClr val="00FFFF"/>
    <a:srgbClr val="FFFF66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112" d="100"/>
          <a:sy n="112" d="100"/>
        </p:scale>
        <p:origin x="24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6AD998-B82D-4EAC-9353-B6633BC8A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09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B67F-607B-403E-9803-F7B8F342B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340F-12F8-4F71-BD00-A1B6655BA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1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CAEC-0603-4396-A9D7-B7C4BA6BE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6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55AC-0ACB-4435-B257-585F9F17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8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897-1000-4060-AF5B-727B5DA74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0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0B96-E85B-4356-B151-23AB42C1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C498-2E7B-4497-B5C8-08C2389FF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6E19-0322-418D-8CD1-FEDCE3F2F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8869-95FE-4D76-AB6A-3D8EBDF41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6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52BE-8137-4B3C-ADAA-967B8B0B2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9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FD96-555F-4863-9AC2-54EAD6905B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5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839F4-1B61-4D8E-AB17-13A233353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ru.wikipedia.org/wiki/%D0%A1%D1%82%D0%BE%D1%80%D0%BE%D0%B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тит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4"/>
            <a:ext cx="12192000" cy="68628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1384" y="3409554"/>
            <a:ext cx="8429684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Общий курс железных дорог (ОКЖД)</a:t>
            </a:r>
          </a:p>
        </p:txBody>
      </p:sp>
      <p:sp>
        <p:nvSpPr>
          <p:cNvPr id="6" name="Подзаголовок 2">
            <a:extLst/>
          </p:cNvPr>
          <p:cNvSpPr txBox="1">
            <a:spLocks/>
          </p:cNvSpPr>
          <p:nvPr/>
        </p:nvSpPr>
        <p:spPr bwMode="auto">
          <a:xfrm>
            <a:off x="1364626" y="4869160"/>
            <a:ext cx="7426969" cy="4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0" algn="ctr" fontAlgn="auto">
              <a:spcAft>
                <a:spcPts val="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Искусственные сооружения</a:t>
            </a:r>
            <a:r>
              <a:rPr lang="ru-RU" dirty="0" smtClean="0"/>
              <a:t>»</a:t>
            </a:r>
            <a:endParaRPr lang="ru-RU" dirty="0"/>
          </a:p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>
            <a:extLst/>
          </p:cNvPr>
          <p:cNvSpPr txBox="1">
            <a:spLocks/>
          </p:cNvSpPr>
          <p:nvPr/>
        </p:nvSpPr>
        <p:spPr>
          <a:xfrm>
            <a:off x="119336" y="6482817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3143672" y="5585472"/>
            <a:ext cx="4739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7.2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Искусственные сооружения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/>
          </p:cNvPr>
          <p:cNvSpPr txBox="1">
            <a:spLocks/>
          </p:cNvSpPr>
          <p:nvPr/>
        </p:nvSpPr>
        <p:spPr>
          <a:xfrm>
            <a:off x="1411759" y="78979"/>
            <a:ext cx="9978082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«Станции и грузовая работа»</a:t>
            </a:r>
            <a:endParaRPr lang="ru-RU" altLang="ru-RU" sz="22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12630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72" y="980728"/>
            <a:ext cx="11305256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И.И.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Т.А.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978-5-907055-48-3.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Зубков, В.Н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работой станций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В.Н. Зубков, Н.Н.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Мусиенко.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«Учебно-методический центр по образованию на железнодорожном транспорте», 2016. – 416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978-5-89035-892-9.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Правдин, Н.В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Железнодорожные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и узлы (задачи, примеры, расчеты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/Н.В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Правдин, А.К.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Н.В. Правдина и С.П. Вакуленко.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«Учебно-методический центр по образованию на железнодорожном транспорте», 2015. – 649 c. – ISBN 978-5-89035-826-4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9642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21087" y="0"/>
            <a:ext cx="12192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темы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872536"/>
            <a:ext cx="12192000" cy="49398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22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железнодорожном транспорте. </a:t>
            </a:r>
          </a:p>
          <a:p>
            <a:pPr indent="1970088" eaLnBrk="1" hangingPunct="1"/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управления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железнодорожным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транспортом.</a:t>
            </a:r>
          </a:p>
          <a:p>
            <a:pPr eaLnBrk="1" hangingPunct="1"/>
            <a:r>
              <a:rPr lang="ru-RU" altLang="ru-RU" sz="22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Стрелочные переводы и стрелочные улицы,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 назначение и устройство</a:t>
            </a:r>
            <a:r>
              <a:rPr lang="ru-RU" sz="22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ru-RU" altLang="ru-RU" sz="22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Локомотивы и локомотивное хозяйство</a:t>
            </a:r>
            <a:endParaRPr lang="ru-RU" altLang="ru-RU" sz="225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225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Вагоны и вагонное хозяйство</a:t>
            </a:r>
            <a:endParaRPr lang="ru-RU" altLang="ru-RU" sz="225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ru-RU" altLang="ru-RU" sz="225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Автоматика и телемеханика и связь на железнодорожном транспорте</a:t>
            </a:r>
            <a:endParaRPr lang="ru-RU" altLang="ru-RU" sz="2250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22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транспорте.</a:t>
            </a:r>
          </a:p>
          <a:p>
            <a:pPr marL="2068513" indent="-184150" fontAlgn="auto">
              <a:spcAft>
                <a:spcPts val="0"/>
              </a:spcAft>
              <a:defRPr/>
            </a:pPr>
            <a:r>
              <a:rPr lang="ru-RU" sz="22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Искусственные сооружения.</a:t>
            </a:r>
            <a:r>
              <a:rPr lang="ru-RU" sz="2250" dirty="0"/>
              <a:t> </a:t>
            </a:r>
            <a:endParaRPr lang="ru-RU" sz="2250" dirty="0" smtClean="0"/>
          </a:p>
          <a:p>
            <a:pPr marL="2068513" indent="-184150" fontAlgn="auto">
              <a:spcAft>
                <a:spcPts val="0"/>
              </a:spcAft>
              <a:defRPr/>
            </a:pPr>
            <a:r>
              <a:rPr lang="ru-R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7.1 Габариты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приближения строений на железнодорожном транспорте</a:t>
            </a:r>
            <a:r>
              <a:rPr lang="ru-R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68513" indent="-184150" fontAlgn="auto">
              <a:spcAft>
                <a:spcPts val="0"/>
              </a:spcAft>
              <a:defRPr/>
            </a:pPr>
            <a:r>
              <a:rPr lang="ru-RU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7.2 Искусственные </a:t>
            </a:r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</a:t>
            </a:r>
            <a:endParaRPr lang="ru-RU" altLang="ru-RU" sz="2250" b="1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endParaRPr lang="ru-RU" sz="22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84363" indent="-984250" fontAlgn="auto">
              <a:spcAft>
                <a:spcPts val="0"/>
              </a:spcAft>
              <a:defRPr/>
            </a:pP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  Организация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перевозок и график движения поездов. </a:t>
            </a:r>
            <a:endParaRPr lang="ru-RU" sz="22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84363" indent="-984250" fontAlgn="auto">
              <a:spcAft>
                <a:spcPts val="0"/>
              </a:spcAft>
              <a:defRPr/>
            </a:pP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Материально-техническое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снабжение железных дорог.</a:t>
            </a:r>
            <a:endParaRPr lang="ru-RU" altLang="ru-RU" sz="225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17747"/>
      </p:ext>
    </p:extLst>
  </p:cSld>
  <p:clrMapOvr>
    <a:masterClrMapping/>
  </p:clrMapOvr>
  <p:transition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63952" y="1916832"/>
            <a:ext cx="5616624" cy="203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2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искусственным сооружениям </a:t>
            </a:r>
            <a:r>
              <a:rPr lang="ru-RU" sz="22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относятся мосты, тоннели, трубы, подпорные стены, регуляционные сооружения, дюкеры, галереи, селеспуски и 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12366"/>
            <a:ext cx="123606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Искусственные сооружения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b="4647"/>
          <a:stretch/>
        </p:blipFill>
        <p:spPr>
          <a:xfrm>
            <a:off x="446093" y="1052736"/>
            <a:ext cx="45697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1052736"/>
            <a:ext cx="11737304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u-RU" sz="28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50" b="1" dirty="0" smtClean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Искусственные </a:t>
            </a:r>
            <a:r>
              <a:rPr lang="ru-RU" sz="2250" b="1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сооружения предназначены </a:t>
            </a:r>
            <a:r>
              <a:rPr lang="ru-RU" sz="2250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пересечения железной дорогой водных преград, других железных и автодорог, глубоких ущелий, горных хребтов, застроенных городских территорий, а также для обеспечения безопасного перехода людей через пути и устойчивости земляного полотна в сложных условиях. </a:t>
            </a:r>
            <a:endParaRPr lang="ru-RU" sz="2250" dirty="0" smtClean="0">
              <a:ln w="11430"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пересечении железной дорогой рек, каналов, ручьев, оврагов сооружаются мосты или </a:t>
            </a:r>
            <a:r>
              <a:rPr lang="ru-R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трубы.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Разновидностями мостов являются путепроводы, виадуки, эстакады.</a:t>
            </a:r>
          </a:p>
          <a:p>
            <a:pPr marL="0" lvl="0" indent="0">
              <a:buNone/>
            </a:pPr>
            <a:endParaRPr lang="ru-RU" sz="2800" dirty="0">
              <a:ln w="1143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415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характеристика железнодорожных искусственных сооружений.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2" y="3443419"/>
            <a:ext cx="5451887" cy="29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47928" y="4149080"/>
            <a:ext cx="628490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/>
            <a:r>
              <a:rPr lang="ru-RU" sz="2250" b="1" dirty="0" smtClean="0">
                <a:ln w="11430"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Эстакады </a:t>
            </a:r>
            <a:r>
              <a:rPr lang="ru-RU" sz="2250" dirty="0">
                <a:ln w="11430"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устраивают взамен больших насыпей в городах, где они меньше стесняют улицы и не препятствуют проезду и проходу под ними, а также на подходах к большим мостам через реки с широкими поймами разлива воды. </a:t>
            </a:r>
            <a:endParaRPr lang="ru-RU" sz="22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сканирование0011"/>
          <p:cNvPicPr>
            <a:picLocks noChangeAspect="1" noChangeArrowheads="1"/>
          </p:cNvPicPr>
          <p:nvPr/>
        </p:nvPicPr>
        <p:blipFill rotWithShape="1">
          <a:blip r:embed="rId2" cstate="print"/>
          <a:srcRect t="52723"/>
          <a:stretch/>
        </p:blipFill>
        <p:spPr bwMode="auto">
          <a:xfrm>
            <a:off x="6528048" y="1047443"/>
            <a:ext cx="3725109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297" y="18864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характеристика железнодорожных искусственных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сканирование0011"/>
          <p:cNvPicPr>
            <a:picLocks noChangeAspect="1" noChangeArrowheads="1"/>
          </p:cNvPicPr>
          <p:nvPr/>
        </p:nvPicPr>
        <p:blipFill rotWithShape="1">
          <a:blip r:embed="rId2" cstate="print"/>
          <a:srcRect b="47277"/>
          <a:stretch/>
        </p:blipFill>
        <p:spPr bwMode="auto">
          <a:xfrm>
            <a:off x="402111" y="898134"/>
            <a:ext cx="3725109" cy="28909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63352" y="4149080"/>
            <a:ext cx="44795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1" hangingPunct="1"/>
            <a:r>
              <a:rPr lang="ru-RU" sz="2250" b="1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Виадуки</a:t>
            </a:r>
            <a:r>
              <a:rPr lang="ru-RU" sz="2250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сооружают вместо высокой обычной насыпи при пересечении железной дорогой глубоких долин, оврагов и ущелий. </a:t>
            </a:r>
            <a:endParaRPr lang="ru-RU" sz="22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336" y="1004144"/>
            <a:ext cx="6096000" cy="45935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just" eaLnBrk="1" hangingPunct="1"/>
            <a:r>
              <a:rPr lang="ru-RU" sz="2250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распространенными видами искусственных сооружений </a:t>
            </a:r>
            <a:r>
              <a:rPr lang="ru-RU" sz="2250" b="1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мосты и трубы</a:t>
            </a:r>
            <a:r>
              <a:rPr lang="ru-RU" sz="2250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(более 92%). Искусственные сооружения по протяженности составляют в среднем менее 1,5% суммарной эксплуатационной длины сети, однако доля их в стоимости железной дороги </a:t>
            </a:r>
            <a:r>
              <a:rPr lang="ru-RU" sz="22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равна почти 10%, поэтому их рассчитывают на длительный срок службы.</a:t>
            </a:r>
          </a:p>
          <a:p>
            <a:pPr indent="449263" algn="just"/>
            <a:r>
              <a:rPr lang="ru-RU" sz="22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Они должны быть простыми и дешевыми в эксплуатации и вместе с тем обеспечивать безопасное и бесперебойное движение поездов с наибольшими скоростями, установленными для данного участка.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052736"/>
            <a:ext cx="5256584" cy="2248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9" y="3735014"/>
            <a:ext cx="5256584" cy="24901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07" y="18864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о железнодорожных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мостах</a:t>
            </a:r>
          </a:p>
        </p:txBody>
      </p:sp>
    </p:spTree>
    <p:extLst>
      <p:ext uri="{BB962C8B-B14F-4D97-AF65-F5344CB8AC3E}">
        <p14:creationId xmlns:p14="http://schemas.microsoft.com/office/powerpoint/2010/main" val="13891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7" y="18864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о железнодорожных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1691132"/>
            <a:ext cx="4464496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обеспечении безопасности движения играли мостовые 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торож"/>
              </a:rPr>
              <a:t>сторожа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назначались для наблюдения за исправным состоянием мостов и рельсового пути, прилегавшего к </a:t>
            </a:r>
            <a:r>
              <a:rPr lang="ru-R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ним.</a:t>
            </a:r>
            <a:endParaRPr lang="ru-RU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268760"/>
            <a:ext cx="6959696" cy="43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5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1162953"/>
            <a:ext cx="468052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Железнодоро́жный</a:t>
            </a:r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тонне́ль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тоннель,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предназначенный для движения </a:t>
            </a:r>
            <a:r>
              <a:rPr lang="ru-R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поездов.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выделяются тоннели, проходящие через </a:t>
            </a:r>
            <a:r>
              <a:rPr lang="ru-R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массив,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тоннели, проходящие под водой, внутригородские тоннели, иначе называемые </a:t>
            </a:r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глубоким вводом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Тоннели метрополитена по своей сути также относятся к железнодорожным тоннелям.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179955"/>
            <a:ext cx="6469614" cy="43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7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36" y="1141989"/>
            <a:ext cx="6096000" cy="29469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250" dirty="0" smtClean="0">
                <a:ln w="1143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50" dirty="0" smtClean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50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пересечении горных хребтов вместо глубоких выемок сооружают</a:t>
            </a:r>
            <a:r>
              <a:rPr lang="ru-RU" sz="2250" b="1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тоннели</a:t>
            </a:r>
            <a:r>
              <a:rPr lang="ru-RU" sz="2250" dirty="0" smtClean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50" dirty="0" smtClean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250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перехода людей через железнодорожные пути на станциях и остановочных пунктах пригородных поездов предусматриваются пешеходные </a:t>
            </a:r>
            <a:r>
              <a:rPr lang="ru-RU" sz="2250" b="1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мосты или тоннели</a:t>
            </a:r>
            <a:r>
              <a:rPr lang="ru-RU" sz="2250" dirty="0">
                <a:ln w="11430"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423" t="7172"/>
          <a:stretch/>
        </p:blipFill>
        <p:spPr>
          <a:xfrm>
            <a:off x="7608168" y="939916"/>
            <a:ext cx="3792461" cy="4368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639" t="-562" r="-12639" b="562"/>
          <a:stretch/>
        </p:blipFill>
        <p:spPr>
          <a:xfrm>
            <a:off x="1775520" y="3356992"/>
            <a:ext cx="3990171" cy="2982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тоннели</a:t>
            </a:r>
          </a:p>
        </p:txBody>
      </p:sp>
    </p:spTree>
    <p:extLst>
      <p:ext uri="{BB962C8B-B14F-4D97-AF65-F5344CB8AC3E}">
        <p14:creationId xmlns:p14="http://schemas.microsoft.com/office/powerpoint/2010/main" val="31048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CB2EA6F-98E7-4D2A-9E0F-52702281033C}" vid="{950C0F12-49E9-47AB-984F-F2D20D69A75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2917</TotalTime>
  <Words>451</Words>
  <Application>Microsoft Office PowerPoint</Application>
  <PresentationFormat>Широкоэкранный</PresentationFormat>
  <Paragraphs>48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RGUPS</cp:lastModifiedBy>
  <cp:revision>269</cp:revision>
  <dcterms:created xsi:type="dcterms:W3CDTF">2011-11-04T21:03:41Z</dcterms:created>
  <dcterms:modified xsi:type="dcterms:W3CDTF">2020-03-20T07:58:59Z</dcterms:modified>
</cp:coreProperties>
</file>