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7"/>
  </p:notesMasterIdLst>
  <p:sldIdLst>
    <p:sldId id="307" r:id="rId2"/>
    <p:sldId id="308" r:id="rId3"/>
    <p:sldId id="311" r:id="rId4"/>
    <p:sldId id="322" r:id="rId5"/>
    <p:sldId id="323" r:id="rId6"/>
    <p:sldId id="324" r:id="rId7"/>
    <p:sldId id="330" r:id="rId8"/>
    <p:sldId id="325" r:id="rId9"/>
    <p:sldId id="312" r:id="rId10"/>
    <p:sldId id="332" r:id="rId11"/>
    <p:sldId id="333" r:id="rId12"/>
    <p:sldId id="334" r:id="rId13"/>
    <p:sldId id="335" r:id="rId14"/>
    <p:sldId id="336" r:id="rId15"/>
    <p:sldId id="313" r:id="rId16"/>
    <p:sldId id="331" r:id="rId17"/>
    <p:sldId id="315" r:id="rId18"/>
    <p:sldId id="317" r:id="rId19"/>
    <p:sldId id="316" r:id="rId20"/>
    <p:sldId id="318" r:id="rId21"/>
    <p:sldId id="328" r:id="rId22"/>
    <p:sldId id="319" r:id="rId23"/>
    <p:sldId id="321" r:id="rId24"/>
    <p:sldId id="314" r:id="rId25"/>
    <p:sldId id="329" r:id="rId2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D60093"/>
    <a:srgbClr val="00FFFF"/>
    <a:srgbClr val="FFFF66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>
      <p:cViewPr varScale="1">
        <p:scale>
          <a:sx n="112" d="100"/>
          <a:sy n="112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6AD998-B82D-4EAC-9353-B6633BC8A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09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B67F-607B-403E-9803-F7B8F342B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340F-12F8-4F71-BD00-A1B6655BA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1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CAEC-0603-4396-A9D7-B7C4BA6BE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6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55AC-0ACB-4435-B257-585F9F17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8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0897-1000-4060-AF5B-727B5DA74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0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0B96-E85B-4356-B151-23AB42C1F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C498-2E7B-4497-B5C8-08C2389FF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02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6E19-0322-418D-8CD1-FEDCE3F2FD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8869-95FE-4D76-AB6A-3D8EBDF41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6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52BE-8137-4B3C-ADAA-967B8B0B2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99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FD96-555F-4863-9AC2-54EAD6905B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50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D839F4-1B61-4D8E-AB17-13A233353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4894"/>
            <a:ext cx="12192000" cy="68628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95400" y="3426553"/>
            <a:ext cx="8429684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ru-RU" sz="3600" b="1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Общий курс железных дорог (ОКЖД)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90985" y="4612480"/>
            <a:ext cx="1164696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«Раздельные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пункты.»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0985" y="6344983"/>
            <a:ext cx="3738546" cy="333375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к.т.н., доцент </a:t>
            </a:r>
            <a:r>
              <a:rPr lang="ru-RU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65052" y="5281477"/>
            <a:ext cx="3849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5.1 Раздельные пункты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11759" y="78979"/>
            <a:ext cx="9978082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«Станции и грузовая работа»</a:t>
            </a:r>
          </a:p>
        </p:txBody>
      </p:sp>
    </p:spTree>
    <p:extLst>
      <p:ext uri="{BB962C8B-B14F-4D97-AF65-F5344CB8AC3E}">
        <p14:creationId xmlns:p14="http://schemas.microsoft.com/office/powerpoint/2010/main" val="3500262452"/>
      </p:ext>
    </p:extLst>
  </p:cSld>
  <p:clrMapOvr>
    <a:masterClrMapping/>
  </p:clrMapOvr>
  <p:transition advClick="0" advTm="1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r="1828" b="10054"/>
          <a:stretch/>
        </p:blipFill>
        <p:spPr>
          <a:xfrm>
            <a:off x="2711624" y="916469"/>
            <a:ext cx="6964998" cy="5195172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713BE-222C-4DE4-8D2F-BF0ACC462A13}"/>
              </a:ext>
            </a:extLst>
          </p:cNvPr>
          <p:cNvSpPr txBox="1"/>
          <p:nvPr/>
        </p:nvSpPr>
        <p:spPr>
          <a:xfrm>
            <a:off x="4223792" y="6098929"/>
            <a:ext cx="403244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промежуточных станций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 txBox="1">
            <a:spLocks/>
          </p:cNvSpPr>
          <p:nvPr/>
        </p:nvSpPr>
        <p:spPr bwMode="auto">
          <a:xfrm>
            <a:off x="838200" y="188641"/>
            <a:ext cx="10515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NS\Desktop\Сургут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121920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713BE-222C-4DE4-8D2F-BF0ACC462A13}"/>
              </a:ext>
            </a:extLst>
          </p:cNvPr>
          <p:cNvSpPr txBox="1"/>
          <p:nvPr/>
        </p:nvSpPr>
        <p:spPr>
          <a:xfrm>
            <a:off x="4312836" y="6093296"/>
            <a:ext cx="403244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сортировочной станции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789040"/>
            <a:ext cx="6480720" cy="2684870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 txBox="1">
            <a:spLocks/>
          </p:cNvSpPr>
          <p:nvPr/>
        </p:nvSpPr>
        <p:spPr bwMode="auto">
          <a:xfrm>
            <a:off x="838200" y="188641"/>
            <a:ext cx="10515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713BE-222C-4DE4-8D2F-BF0ACC462A13}"/>
              </a:ext>
            </a:extLst>
          </p:cNvPr>
          <p:cNvSpPr txBox="1"/>
          <p:nvPr/>
        </p:nvSpPr>
        <p:spPr>
          <a:xfrm>
            <a:off x="4312836" y="6093296"/>
            <a:ext cx="403244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пассажирских станций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969693"/>
            <a:ext cx="6502400" cy="3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212976"/>
            <a:ext cx="5040025" cy="295596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03" y="980728"/>
            <a:ext cx="6362194" cy="2808312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 txBox="1">
            <a:spLocks/>
          </p:cNvSpPr>
          <p:nvPr/>
        </p:nvSpPr>
        <p:spPr bwMode="auto">
          <a:xfrm>
            <a:off x="838200" y="188641"/>
            <a:ext cx="10515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713BE-222C-4DE4-8D2F-BF0ACC462A13}"/>
              </a:ext>
            </a:extLst>
          </p:cNvPr>
          <p:cNvSpPr txBox="1"/>
          <p:nvPr/>
        </p:nvSpPr>
        <p:spPr>
          <a:xfrm>
            <a:off x="4312836" y="6093296"/>
            <a:ext cx="403244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грузовых станций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 txBox="1">
            <a:spLocks/>
          </p:cNvSpPr>
          <p:nvPr/>
        </p:nvSpPr>
        <p:spPr bwMode="auto">
          <a:xfrm>
            <a:off x="838200" y="188641"/>
            <a:ext cx="10515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NS\Desktop\img-HPqF_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3"/>
          <a:stretch/>
        </p:blipFill>
        <p:spPr bwMode="auto">
          <a:xfrm>
            <a:off x="2842691" y="3789040"/>
            <a:ext cx="6709693" cy="192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84" y="980728"/>
            <a:ext cx="6853708" cy="3067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C713BE-222C-4DE4-8D2F-BF0ACC462A13}"/>
              </a:ext>
            </a:extLst>
          </p:cNvPr>
          <p:cNvSpPr txBox="1"/>
          <p:nvPr/>
        </p:nvSpPr>
        <p:spPr>
          <a:xfrm>
            <a:off x="4181314" y="6093296"/>
            <a:ext cx="403244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специальных станций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1"/>
            <a:ext cx="10515600" cy="64807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B57C3-64E6-4F0E-B16F-D3AD1EB5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40" y="980728"/>
            <a:ext cx="1188132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объема и сложности работы станции делятся 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внеклассные, I, II, III, IV, V классов. Класс устанавливается оценкой показателей, характеризующих работу за год, в условных единицах (баллах).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расположению приемоотправочных путей и парков станции классифицируются на: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полупродольные;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поперечные.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местах пересечений или слияния нескольких железнодорожных направлений (не менее трех) образуются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узлы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большинстве случаев в состав узла входят несколько станций, соединительные пути, путепроводные развязки. В крупных узлах станции специализируются по роду выполняемой работы (сортировочные, пассажирские, грузовые).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главных путей станции классифицируются: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однопутные;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двухпутные;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многопутные.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схемы различают станции сквозного и тупикового типов.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782076"/>
            <a:ext cx="9286875" cy="1676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708920"/>
            <a:ext cx="8966926" cy="16631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03" y="980728"/>
            <a:ext cx="8986339" cy="187220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C713BE-222C-4DE4-8D2F-BF0ACC462A13}"/>
              </a:ext>
            </a:extLst>
          </p:cNvPr>
          <p:cNvSpPr txBox="1"/>
          <p:nvPr/>
        </p:nvSpPr>
        <p:spPr>
          <a:xfrm>
            <a:off x="77219" y="1124744"/>
            <a:ext cx="191432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Продольный тип участковой станции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713BE-222C-4DE4-8D2F-BF0ACC462A13}"/>
              </a:ext>
            </a:extLst>
          </p:cNvPr>
          <p:cNvSpPr txBox="1"/>
          <p:nvPr/>
        </p:nvSpPr>
        <p:spPr>
          <a:xfrm>
            <a:off x="77219" y="2980992"/>
            <a:ext cx="191432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участковой станции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C713BE-222C-4DE4-8D2F-BF0ACC462A13}"/>
              </a:ext>
            </a:extLst>
          </p:cNvPr>
          <p:cNvSpPr txBox="1"/>
          <p:nvPr/>
        </p:nvSpPr>
        <p:spPr>
          <a:xfrm>
            <a:off x="77218" y="5019942"/>
            <a:ext cx="191432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Полупродольный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участковой станции</a:t>
            </a:r>
          </a:p>
        </p:txBody>
      </p:sp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>
            <a:off x="1991544" y="1586409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991544" y="3356992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991544" y="5444779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1"/>
            <a:ext cx="10515600" cy="64807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</a:p>
        </p:txBody>
      </p:sp>
    </p:spTree>
    <p:extLst>
      <p:ext uri="{BB962C8B-B14F-4D97-AF65-F5344CB8AC3E}">
        <p14:creationId xmlns:p14="http://schemas.microsoft.com/office/powerpoint/2010/main" val="22474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1"/>
            <a:ext cx="10515600" cy="64807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Станционные пути и их классификация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B57C3-64E6-4F0E-B16F-D3AD1EB5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17" y="1124744"/>
            <a:ext cx="11742966" cy="498021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пути на раздельных пунктах подразделяются 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станционные и пути специального назначения.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станционных путей: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станционные;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приемоотправочные;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сортировочные;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вытяжные;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погрузочно-выгрузочные;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станционные пути.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Главные станционные пути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продолжением путей прилегающих перегонов к станции и не имеют отклонений на стрелочных переводах. Назначение их – пропуск пассажирских и грузовых поездов без остановки или с кратковременной остановкой. Их изображают на планах станций более жирными линиями и нумеруют римскими цифрами.</a:t>
            </a: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Станционные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и их классификация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B57C3-64E6-4F0E-B16F-D3AD1EB5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052736"/>
            <a:ext cx="11449272" cy="54006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Приемоотправочные пути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служат для приема с перегонов, стоянки, отправления на перегон, а также для пропуска поездов без остановки. Стоянки требуются для скрещения поездов на однопутной линии, обгона поездов, а также для выполнения с их составами операций, предусмотренных технологическим процессом работы данной станции.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Сортировочные пути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сортировки, накопления вагонов по назначениям и формирования из них поездов в соответствии с планом формирования.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Вытяжные пути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выполняют операции с составами поездов или группами вагонов, при которых их переставляют (вытягивают) с приемоотправочных, погрузочно-разгрузочных или сортировочных путей для последующей сортировки по назначениям, подачи на другие пути, для выполнения с ними операций, предусмотренных технологическим процессом станции.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Погрузочно-разгрузочные пути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для постановки вагонов, с которыми будут выполнять грузовые операции. Эти пути можно располагать у открытых или крытых складов, вводить внутрь крытых складов, укладывать поверху разгрузочных эстакад для сыпучих грузов и др.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станционные пути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деповские (локомотивного и вагонного хозяйств), ходовые для пропуска локомотивов, соединительные, пути для стоянки специальных и пассажирских вагонов, пожарных и восстановительных поездов, снегоуборочных и путевых машин, перегрузочные, весовые и другие.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 txBox="1">
            <a:spLocks/>
          </p:cNvSpPr>
          <p:nvPr/>
        </p:nvSpPr>
        <p:spPr bwMode="auto">
          <a:xfrm>
            <a:off x="-2328936" y="2132856"/>
            <a:ext cx="10515600" cy="87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93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</p:spPr>
        <p:txBody>
          <a:bodyPr/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Станционные пути и их классификация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F3F2A9-F7B9-4A3B-A88D-3932A5595E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9913" t="32367" r="15205" b="32172"/>
          <a:stretch/>
        </p:blipFill>
        <p:spPr>
          <a:xfrm>
            <a:off x="1504789" y="922727"/>
            <a:ext cx="8623659" cy="3132641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4D821A9C-DB94-4CC4-B0C5-0CBDEDCDB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392" y="4436810"/>
            <a:ext cx="5328592" cy="1877931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главный станционный путь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3, 4 – приемоотправочные пути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 – сортировочные пути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8 – вытяжные пути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погрузочно-разгрузочный путь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5A4BE86-F9F8-4DE7-8872-82635C718B80}"/>
              </a:ext>
            </a:extLst>
          </p:cNvPr>
          <p:cNvSpPr txBox="1">
            <a:spLocks/>
          </p:cNvSpPr>
          <p:nvPr/>
        </p:nvSpPr>
        <p:spPr bwMode="auto">
          <a:xfrm>
            <a:off x="3359696" y="3977491"/>
            <a:ext cx="5040560" cy="5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путевого развития станции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B3F4CC5F-2D5D-49BF-9C98-F4E9BB86386D}"/>
              </a:ext>
            </a:extLst>
          </p:cNvPr>
          <p:cNvSpPr txBox="1">
            <a:spLocks/>
          </p:cNvSpPr>
          <p:nvPr/>
        </p:nvSpPr>
        <p:spPr bwMode="auto">
          <a:xfrm>
            <a:off x="6099121" y="4436811"/>
            <a:ext cx="5760640" cy="187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предохранительный тупик</a:t>
            </a:r>
          </a:p>
          <a:p>
            <a:pPr eaLnBrk="1" hangingPunct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11 -  улавливающий тупик</a:t>
            </a:r>
          </a:p>
        </p:txBody>
      </p:sp>
    </p:spTree>
    <p:extLst>
      <p:ext uri="{BB962C8B-B14F-4D97-AF65-F5344CB8AC3E}">
        <p14:creationId xmlns:p14="http://schemas.microsoft.com/office/powerpoint/2010/main" val="426491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21087" y="0"/>
            <a:ext cx="12192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-29179" y="1196752"/>
            <a:ext cx="12192000" cy="3416320"/>
          </a:xfrm>
          <a:prstGeom prst="rect">
            <a:avLst/>
          </a:prstGeom>
          <a:noFill/>
          <a:ln>
            <a:noFill/>
          </a:ln>
        </p:spPr>
        <p:txBody>
          <a:bodyPr wrap="square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сведения о железнодорожном транспорте. </a:t>
            </a:r>
          </a:p>
          <a:p>
            <a:pPr indent="1970088" eaLnBrk="1" hangingPunct="1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управления железнодорожным транспортом.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Стрелочные переводы и стрелочные улицы, их назначение и устройство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Локомотивы и локомотивное хозяйство</a:t>
            </a:r>
            <a:endParaRPr lang="ru-RU" alt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Вагоны и вагонное хозяйство</a:t>
            </a:r>
            <a:endParaRPr lang="ru-RU" alt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Раздельные пункты. Понятие о железнодорожных узлах.</a:t>
            </a: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</a:t>
            </a:r>
            <a:r>
              <a:rPr lang="ru-RU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5.1 Раздельные пункты</a:t>
            </a: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</a:t>
            </a:r>
            <a:r>
              <a:rPr lang="ru-RU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5.2 Понятие о железнодорожных узлах</a:t>
            </a: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Автоматика и телемеханика и связь на железнодорожном транспорте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транспорте. Искусственные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сооружения.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Электроснабжение железных дорог.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перевозок и график движения поездов.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снабжение железных дорог.</a:t>
            </a:r>
            <a:endParaRPr lang="ru-RU" alt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28974"/>
      </p:ext>
    </p:extLst>
  </p:cSld>
  <p:clrMapOvr>
    <a:masterClrMapping/>
  </p:clrMapOvr>
  <p:transition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Станционные пути и их 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B57C3-64E6-4F0E-B16F-D3AD1EB5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52736"/>
            <a:ext cx="11449272" cy="4980211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специального назначения классифицируются на: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пути необщего пользования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предприятий(подъездной путь)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предназначенные для подачи, как отдельных вагонов, так и целых составов под погрузку или выгрузку и уборки после грузовых операций;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предохранительные тупики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тупиковые пути, исключающие выход подвижного состава на маршруты следования поездов, полезная длина не менее 50 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улавливающие тупики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тупиковые пути, переназначенные для остановки потерявшего способность торможения поезда или его части при движении по затяжному спуску в сторону станции. Путь должен иметь достаточную длину и подъем в сторону тупика, устанавливаемые специальным расчетом согласно ПТЭ, для приема поезда или его части и исключения столкновения с вагонами, находящимися на станционных путях.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149080"/>
            <a:ext cx="75608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3"/>
          </a:xfrm>
        </p:spPr>
        <p:txBody>
          <a:bodyPr/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Станционные пути и их классификация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24744"/>
            <a:ext cx="3888432" cy="417646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крупных станциях пути, предназначенные для выполнения одних и тех же операций, объединяют в группы, называемые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назначению они делятся на парки: приема, отправления, сортировки, отстоя подвижного состава, экипировки вагонов и локомотивов и т. д.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14164-64AB-46EF-B05C-96DC0E250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143751"/>
            <a:ext cx="7308812" cy="48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4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txBody>
          <a:bodyPr/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Станционные пути и их 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B57C3-64E6-4F0E-B16F-D3AD1EB5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938894"/>
            <a:ext cx="11341260" cy="4980211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Зону, в которой уложены стрелочные переводы, соединяющие друг с другом пути и парки, называют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стрелочной горловиной станции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Конструкция горловины должна обеспечивать необходимую пропускную способность и безопасность движения. Для этого при проектировании предусматривают возможность одновременного передвижения в горловине поездов и маневрового состава.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E66AD5-8F2F-42B9-BA71-492330291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1" r="2026" b="27950"/>
          <a:stretch/>
        </p:blipFill>
        <p:spPr>
          <a:xfrm>
            <a:off x="4318112" y="2765840"/>
            <a:ext cx="7502524" cy="33843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A6612B-51F8-4190-BB6E-ADB80FDE4DB6}"/>
              </a:ext>
            </a:extLst>
          </p:cNvPr>
          <p:cNvSpPr/>
          <p:nvPr/>
        </p:nvSpPr>
        <p:spPr>
          <a:xfrm>
            <a:off x="375015" y="3745953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– приемоотправочный парк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– сортировочный парк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II – главные пути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–приемоотправочный путь для пассажирских поездов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4-9 – приемоотправочный путь для грузовых поездов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10-15 – сортировочные пути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– вытяжной путь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61CD81-6C0C-470A-9C69-8CEDEE4C7C3F}"/>
              </a:ext>
            </a:extLst>
          </p:cNvPr>
          <p:cNvSpPr/>
          <p:nvPr/>
        </p:nvSpPr>
        <p:spPr>
          <a:xfrm>
            <a:off x="6528048" y="5992722"/>
            <a:ext cx="348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Стрелочная горловина станции</a:t>
            </a:r>
          </a:p>
        </p:txBody>
      </p:sp>
    </p:spTree>
    <p:extLst>
      <p:ext uri="{BB962C8B-B14F-4D97-AF65-F5344CB8AC3E}">
        <p14:creationId xmlns:p14="http://schemas.microsoft.com/office/powerpoint/2010/main" val="152487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 полезная длина пути назначения и схемы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B57C3-64E6-4F0E-B16F-D3AD1EB5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52736"/>
            <a:ext cx="11365532" cy="561662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 длину путей на станциях устанавливают исходя из технико-экономических расчетов. Различают полную и полезную длину путей.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длина железнодорожного пути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расстояние между стыками рамных рельсов стрелочных переводов, ограничивающих путь, тогда как для тупикового пути эта величина представляет собой расстояние от стыка рамного рельса стрелочного перевода до упора.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длина железнодорожного пути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часть полной длины пути, в пределах которого может находиться подвижной состав, не нарушая безопасности движения по соседним путям. При отсутствии выходных сигналов полезная длина сквозного пути ограничивается предельным столбиком, относящимся к этому пути, а полезная длина тупикового пути - с одной стороны путевым упором, а с другой – предельным столбиком или стыком рамного рельса стрелочного перевода.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выходных сигналов и электрических рельсовых цепей полезная длина сквозного пути определяется расстоянием от выходного сигнала до изолирующего стыка, установленного на расстоянии 3,5 м от предельного столбика в противоположном конце междупутья, а тупикового пути – от выходного сигнала до путевого упора.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столбики устанавливают посередине междупутья в том месте, где расстояние между осями сходящихся путей составляет 4100 мм.</a:t>
            </a:r>
          </a:p>
        </p:txBody>
      </p:sp>
    </p:spTree>
    <p:extLst>
      <p:ext uri="{BB962C8B-B14F-4D97-AF65-F5344CB8AC3E}">
        <p14:creationId xmlns:p14="http://schemas.microsoft.com/office/powerpoint/2010/main" val="3317271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 полезная длина пути назначения и схемы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DB374F-3397-4D6B-AC10-302172355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1237340"/>
            <a:ext cx="9367113" cy="43924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884FB1-BC47-4352-8347-890BAB0D88EA}"/>
              </a:ext>
            </a:extLst>
          </p:cNvPr>
          <p:cNvSpPr/>
          <p:nvPr/>
        </p:nvSpPr>
        <p:spPr>
          <a:xfrm>
            <a:off x="3719736" y="6030455"/>
            <a:ext cx="9427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определения полной и полезной длины станционных путей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6B68A1-F4E0-4D7E-B434-C29C24FD68EE}"/>
              </a:ext>
            </a:extLst>
          </p:cNvPr>
          <p:cNvSpPr/>
          <p:nvPr/>
        </p:nvSpPr>
        <p:spPr>
          <a:xfrm>
            <a:off x="187152" y="946792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сети железных дорог РФ установлены для путей приема-отправления грузовых поездов стандартные полезные длины 850, 1050 и 1250 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длина тупиковых путей определяется от сигнала до упора или от предельного столбика до упора и должна быть кратной 50 или 100.</a:t>
            </a:r>
          </a:p>
        </p:txBody>
      </p:sp>
    </p:spTree>
    <p:extLst>
      <p:ext uri="{BB962C8B-B14F-4D97-AF65-F5344CB8AC3E}">
        <p14:creationId xmlns:p14="http://schemas.microsoft.com/office/powerpoint/2010/main" val="797375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2" y="1196752"/>
            <a:ext cx="11305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/ Ефименко Ю.И., Ковалев В.И., Логинов С.И.; Под ред. Ефименко Ю.И., - 6-е изд., перераб. и доп. - М.:УМЦ ЖДТ, 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И.И.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Ермакова,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Т.А.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978-5-907055-48-3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7665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1507D-A422-4751-8917-BCD0084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"/>
            <a:ext cx="11665296" cy="83671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классификация раздельных пунктов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33EF5-8750-428F-85A9-D638927B2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24744"/>
            <a:ext cx="11377264" cy="5052219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Раздельный пункт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пункт, разделяющий железнодорожную линию на перегоны, регулирующий пропуск поездов, обеспечивающий безопасность движения и необходимую пропускную способность.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Раздельные пункты классифицируются на: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с путевым развитием;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без путевого развития.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 раздельным пунктам с путевым развитием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разъезды, обгонные пункты и станции.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Раздельные пункты без путевого развития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путевые посты при использовании полуавтоматической блокировки (ПАБ), проходные светофоры при наличии автоблокировки (АБ), а в случае их отсутствия при применении автоматической локомотивной сигнализации (АЛС) – обозначенные границы блок-участков.</a:t>
            </a:r>
          </a:p>
        </p:txBody>
      </p:sp>
    </p:spTree>
    <p:extLst>
      <p:ext uri="{BB962C8B-B14F-4D97-AF65-F5344CB8AC3E}">
        <p14:creationId xmlns:p14="http://schemas.microsoft.com/office/powerpoint/2010/main" val="38911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1507D-A422-4751-8917-BCD0084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"/>
            <a:ext cx="11665296" cy="83671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классификация раздельных пунктов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BFB06-1BDE-4E66-9BC4-9BD182F1034D}"/>
              </a:ext>
            </a:extLst>
          </p:cNvPr>
          <p:cNvSpPr txBox="1"/>
          <p:nvPr/>
        </p:nvSpPr>
        <p:spPr>
          <a:xfrm>
            <a:off x="4571316" y="896319"/>
            <a:ext cx="2761333" cy="46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Раздельные пункты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713BE-222C-4DE4-8D2F-BF0ACC462A13}"/>
              </a:ext>
            </a:extLst>
          </p:cNvPr>
          <p:cNvSpPr txBox="1"/>
          <p:nvPr/>
        </p:nvSpPr>
        <p:spPr>
          <a:xfrm>
            <a:off x="471795" y="1895766"/>
            <a:ext cx="10866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3C279-4CBB-4608-A0A5-5DD4C76C975F}"/>
              </a:ext>
            </a:extLst>
          </p:cNvPr>
          <p:cNvSpPr txBox="1"/>
          <p:nvPr/>
        </p:nvSpPr>
        <p:spPr>
          <a:xfrm>
            <a:off x="2162752" y="1825158"/>
            <a:ext cx="12352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Обгонные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884A2-3B9C-4559-A68D-E5729280EDFE}"/>
              </a:ext>
            </a:extLst>
          </p:cNvPr>
          <p:cNvSpPr txBox="1"/>
          <p:nvPr/>
        </p:nvSpPr>
        <p:spPr>
          <a:xfrm>
            <a:off x="4077199" y="1895766"/>
            <a:ext cx="10356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EA899-8B29-4E58-A92E-7A8BEF331555}"/>
              </a:ext>
            </a:extLst>
          </p:cNvPr>
          <p:cNvSpPr txBox="1"/>
          <p:nvPr/>
        </p:nvSpPr>
        <p:spPr>
          <a:xfrm>
            <a:off x="5951984" y="1895766"/>
            <a:ext cx="10374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Путевые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BD8D1-BF59-4AC6-9F75-C0CB6E95DF6D}"/>
              </a:ext>
            </a:extLst>
          </p:cNvPr>
          <p:cNvSpPr txBox="1"/>
          <p:nvPr/>
        </p:nvSpPr>
        <p:spPr>
          <a:xfrm>
            <a:off x="7937999" y="1875467"/>
            <a:ext cx="13480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Проходные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44214-8BB7-4C1F-AD3D-2A168EC529A6}"/>
              </a:ext>
            </a:extLst>
          </p:cNvPr>
          <p:cNvSpPr txBox="1"/>
          <p:nvPr/>
        </p:nvSpPr>
        <p:spPr>
          <a:xfrm>
            <a:off x="9962184" y="1895766"/>
            <a:ext cx="161492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Обозначенные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блок-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304D7F-21BD-487A-A55C-FFC730AB6DAF}"/>
              </a:ext>
            </a:extLst>
          </p:cNvPr>
          <p:cNvSpPr txBox="1"/>
          <p:nvPr/>
        </p:nvSpPr>
        <p:spPr>
          <a:xfrm>
            <a:off x="2790715" y="3149438"/>
            <a:ext cx="14981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84360-D0B2-48F1-9872-312DB2F37EC5}"/>
              </a:ext>
            </a:extLst>
          </p:cNvPr>
          <p:cNvSpPr txBox="1"/>
          <p:nvPr/>
        </p:nvSpPr>
        <p:spPr>
          <a:xfrm>
            <a:off x="5607504" y="3248980"/>
            <a:ext cx="12913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объему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B016C-6351-47B8-B717-7914852C4405}"/>
              </a:ext>
            </a:extLst>
          </p:cNvPr>
          <p:cNvSpPr txBox="1"/>
          <p:nvPr/>
        </p:nvSpPr>
        <p:spPr>
          <a:xfrm>
            <a:off x="477792" y="3795769"/>
            <a:ext cx="189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ромежуточные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2508D-438A-47F1-8E28-6BDBCDEB7A90}"/>
              </a:ext>
            </a:extLst>
          </p:cNvPr>
          <p:cNvSpPr txBox="1"/>
          <p:nvPr/>
        </p:nvSpPr>
        <p:spPr>
          <a:xfrm>
            <a:off x="477791" y="4424402"/>
            <a:ext cx="18922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7F3A93-29D1-48EE-B0FE-4B6898021B25}"/>
              </a:ext>
            </a:extLst>
          </p:cNvPr>
          <p:cNvSpPr txBox="1"/>
          <p:nvPr/>
        </p:nvSpPr>
        <p:spPr>
          <a:xfrm>
            <a:off x="477792" y="5008259"/>
            <a:ext cx="189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ортировочные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0F5D09-DDB7-4AFF-9C41-07725F2150B8}"/>
              </a:ext>
            </a:extLst>
          </p:cNvPr>
          <p:cNvSpPr txBox="1"/>
          <p:nvPr/>
        </p:nvSpPr>
        <p:spPr>
          <a:xfrm>
            <a:off x="477792" y="5580496"/>
            <a:ext cx="189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ассажирские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90052-3466-4D2A-AAFC-25B45014E508}"/>
              </a:ext>
            </a:extLst>
          </p:cNvPr>
          <p:cNvSpPr txBox="1"/>
          <p:nvPr/>
        </p:nvSpPr>
        <p:spPr>
          <a:xfrm>
            <a:off x="471795" y="6093296"/>
            <a:ext cx="189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654FC9-1744-4C93-A204-F0AE54608DDB}"/>
              </a:ext>
            </a:extLst>
          </p:cNvPr>
          <p:cNvSpPr txBox="1"/>
          <p:nvPr/>
        </p:nvSpPr>
        <p:spPr>
          <a:xfrm>
            <a:off x="4366934" y="4714981"/>
            <a:ext cx="14706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8868E-50C4-4D97-AB65-A21DB11214DE}"/>
              </a:ext>
            </a:extLst>
          </p:cNvPr>
          <p:cNvSpPr txBox="1"/>
          <p:nvPr/>
        </p:nvSpPr>
        <p:spPr>
          <a:xfrm>
            <a:off x="6888088" y="4714981"/>
            <a:ext cx="13186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B283BB5-9715-4730-8048-697E6114A3C7}"/>
              </a:ext>
            </a:extLst>
          </p:cNvPr>
          <p:cNvCxnSpPr>
            <a:cxnSpLocks/>
            <a:stCxn id="4" idx="2"/>
            <a:endCxn id="4" idx="2"/>
          </p:cNvCxnSpPr>
          <p:nvPr/>
        </p:nvCxnSpPr>
        <p:spPr>
          <a:xfrm>
            <a:off x="5951983" y="135798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C55B58C-57EF-46ED-9418-0A6F3FB6654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015117" y="1499191"/>
            <a:ext cx="0" cy="396575"/>
          </a:xfrm>
          <a:prstGeom prst="line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CBE2A0F-ECBD-4701-AC5B-FB02E1356CF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780389" y="1484784"/>
            <a:ext cx="1" cy="340374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707FEF7-F3AD-44EC-A58E-B430AAD870B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595033" y="1499191"/>
            <a:ext cx="0" cy="396575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B51267F-C09F-4C1E-BA5B-AB807303237D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470715" y="1499191"/>
            <a:ext cx="1" cy="396575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4710C51-36FB-41D9-8F7E-54D582132EB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612029" y="1484784"/>
            <a:ext cx="1" cy="390683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E0B67C1-02AA-4EEE-B766-49A54E58E19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769648" y="1499191"/>
            <a:ext cx="1" cy="396575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523C81B-8CCD-4E58-9E87-D888D897B80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595033" y="2265098"/>
            <a:ext cx="0" cy="580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EAD1305-F70D-4B1D-BF0F-A1DFFDE80542}"/>
              </a:ext>
            </a:extLst>
          </p:cNvPr>
          <p:cNvCxnSpPr>
            <a:cxnSpLocks/>
          </p:cNvCxnSpPr>
          <p:nvPr/>
        </p:nvCxnSpPr>
        <p:spPr>
          <a:xfrm>
            <a:off x="3543002" y="2845225"/>
            <a:ext cx="27101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BE256689-44E9-48C3-9E08-286983496950}"/>
              </a:ext>
            </a:extLst>
          </p:cNvPr>
          <p:cNvCxnSpPr>
            <a:cxnSpLocks/>
          </p:cNvCxnSpPr>
          <p:nvPr/>
        </p:nvCxnSpPr>
        <p:spPr>
          <a:xfrm>
            <a:off x="3531204" y="2845225"/>
            <a:ext cx="3" cy="304213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CA606BFB-552C-4118-85A8-252094BF946D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253193" y="2845225"/>
            <a:ext cx="1" cy="403755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52EB5C7-CB0C-4CAE-B8AD-0C42E21195A5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531205" y="3795769"/>
            <a:ext cx="8561" cy="2486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6BEAD3F0-0695-4531-8218-492CA8319C62}"/>
              </a:ext>
            </a:extLst>
          </p:cNvPr>
          <p:cNvCxnSpPr>
            <a:stCxn id="17" idx="3"/>
          </p:cNvCxnSpPr>
          <p:nvPr/>
        </p:nvCxnSpPr>
        <p:spPr>
          <a:xfrm>
            <a:off x="2364043" y="6277962"/>
            <a:ext cx="1178959" cy="8026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4D2C30F-E476-4E15-8BD8-395BFE39D5A9}"/>
              </a:ext>
            </a:extLst>
          </p:cNvPr>
          <p:cNvCxnSpPr>
            <a:stCxn id="14" idx="3"/>
          </p:cNvCxnSpPr>
          <p:nvPr/>
        </p:nvCxnSpPr>
        <p:spPr>
          <a:xfrm>
            <a:off x="2370040" y="4609068"/>
            <a:ext cx="1178960" cy="8026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0F55842-C589-4AC8-90ED-0D5953BBB6D5}"/>
              </a:ext>
            </a:extLst>
          </p:cNvPr>
          <p:cNvCxnSpPr>
            <a:stCxn id="15" idx="3"/>
          </p:cNvCxnSpPr>
          <p:nvPr/>
        </p:nvCxnSpPr>
        <p:spPr>
          <a:xfrm>
            <a:off x="2370040" y="5192925"/>
            <a:ext cx="1178123" cy="0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8E65668F-F69B-4B19-B9EE-B1999DE4C42D}"/>
              </a:ext>
            </a:extLst>
          </p:cNvPr>
          <p:cNvCxnSpPr>
            <a:stCxn id="16" idx="3"/>
          </p:cNvCxnSpPr>
          <p:nvPr/>
        </p:nvCxnSpPr>
        <p:spPr>
          <a:xfrm>
            <a:off x="2370040" y="5765162"/>
            <a:ext cx="1178960" cy="0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639621AD-A8B5-4973-B546-B8D3B68D9D6A}"/>
              </a:ext>
            </a:extLst>
          </p:cNvPr>
          <p:cNvCxnSpPr/>
          <p:nvPr/>
        </p:nvCxnSpPr>
        <p:spPr>
          <a:xfrm>
            <a:off x="2369204" y="3980435"/>
            <a:ext cx="1178959" cy="802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C862D3A-D64A-40C3-9EA1-7010295B9DB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6253193" y="3895311"/>
            <a:ext cx="1" cy="447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D0DE1532-513E-45FA-91CB-077E53266964}"/>
              </a:ext>
            </a:extLst>
          </p:cNvPr>
          <p:cNvCxnSpPr>
            <a:cxnSpLocks/>
          </p:cNvCxnSpPr>
          <p:nvPr/>
        </p:nvCxnSpPr>
        <p:spPr>
          <a:xfrm>
            <a:off x="5179238" y="4329100"/>
            <a:ext cx="2406477" cy="13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793BEA53-9338-42F5-8746-565F628070BE}"/>
              </a:ext>
            </a:extLst>
          </p:cNvPr>
          <p:cNvCxnSpPr>
            <a:cxnSpLocks/>
          </p:cNvCxnSpPr>
          <p:nvPr/>
        </p:nvCxnSpPr>
        <p:spPr>
          <a:xfrm>
            <a:off x="7585715" y="4342352"/>
            <a:ext cx="0" cy="328112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1F7D0136-D886-4F3B-990E-6F8FB7DF7F0D}"/>
              </a:ext>
            </a:extLst>
          </p:cNvPr>
          <p:cNvCxnSpPr>
            <a:cxnSpLocks/>
          </p:cNvCxnSpPr>
          <p:nvPr/>
        </p:nvCxnSpPr>
        <p:spPr>
          <a:xfrm flipH="1">
            <a:off x="5176218" y="4342352"/>
            <a:ext cx="3020" cy="343436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15117" y="1484784"/>
            <a:ext cx="9754532" cy="14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4" idx="2"/>
          </p:cNvCxnSpPr>
          <p:nvPr/>
        </p:nvCxnSpPr>
        <p:spPr>
          <a:xfrm>
            <a:off x="5951983" y="1357984"/>
            <a:ext cx="1" cy="141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1"/>
            <a:ext cx="10515600" cy="64807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B57C3-64E6-4F0E-B16F-D3AD1EB5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96752"/>
            <a:ext cx="11449272" cy="498021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B22C4B-3DF8-4C5E-A9FA-C8BCDE65BEDE}"/>
              </a:ext>
            </a:extLst>
          </p:cNvPr>
          <p:cNvSpPr/>
          <p:nvPr/>
        </p:nvSpPr>
        <p:spPr>
          <a:xfrm>
            <a:off x="155340" y="877262"/>
            <a:ext cx="11881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разъезд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раздельный пункт с дополнительным путевым развитием, располагающийся на однопутной линии и предназначающийся для скрещения, обгона и пропуска поездов, для посадки и высадки пассажиров, в некоторых случаях на них осуществляется погрузка и выгрузка грузов в небольшом объеме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Разъез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2" y="1916832"/>
            <a:ext cx="8786813" cy="44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1"/>
            <a:ext cx="10515600" cy="64807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B57C3-64E6-4F0E-B16F-D3AD1EB5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862098"/>
            <a:ext cx="12000656" cy="525658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Обгонные пункты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–раздельный пункт на 2-хпутных линиях, который предназначен для обгона поездов и в необходимых случаях перевода подвижного состава с одного главного пути на другой. Кроме того, на обгонных пунктах могут выполняться операции по посадке и высадке пассажиров, а в редких случаях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-выгрузочные операции в малых объемах.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расположения приемоотправочных путей различают следующие схемы обгонных пунктов: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продольным расположением ПОП путей;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полупродольным;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Полупродольная схема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848F68-8E62-4C44-8B56-9981EC232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0" t="34709" r="10428" b="23737"/>
          <a:stretch/>
        </p:blipFill>
        <p:spPr>
          <a:xfrm>
            <a:off x="3791744" y="3212976"/>
            <a:ext cx="7776864" cy="26518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DCB93D-7A7C-44F9-B600-1359A5AA05A6}"/>
              </a:ext>
            </a:extLst>
          </p:cNvPr>
          <p:cNvSpPr/>
          <p:nvPr/>
        </p:nvSpPr>
        <p:spPr>
          <a:xfrm>
            <a:off x="6888088" y="6060644"/>
            <a:ext cx="2053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Поперечная схема</a:t>
            </a:r>
          </a:p>
        </p:txBody>
      </p:sp>
    </p:spTree>
    <p:extLst>
      <p:ext uri="{BB962C8B-B14F-4D97-AF65-F5344CB8AC3E}">
        <p14:creationId xmlns:p14="http://schemas.microsoft.com/office/powerpoint/2010/main" val="268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16" y="1052736"/>
            <a:ext cx="8712968" cy="507252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327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2BE1BE-A6EC-4D1B-8394-B3DA91BF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876821"/>
            <a:ext cx="8640960" cy="23675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1"/>
            <a:ext cx="10515600" cy="64807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50817D-6C08-4FF3-88DF-DAE7CC2B3AEF}"/>
              </a:ext>
            </a:extLst>
          </p:cNvPr>
          <p:cNvSpPr/>
          <p:nvPr/>
        </p:nvSpPr>
        <p:spPr>
          <a:xfrm>
            <a:off x="4933572" y="3004075"/>
            <a:ext cx="204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Продольная схема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88CD13-41B0-4E80-88BA-7B45775CB743}"/>
              </a:ext>
            </a:extLst>
          </p:cNvPr>
          <p:cNvSpPr/>
          <p:nvPr/>
        </p:nvSpPr>
        <p:spPr>
          <a:xfrm>
            <a:off x="4958246" y="5863878"/>
            <a:ext cx="250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Полупродольная схема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67314B-D6C3-494E-BCC2-3F96BA513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51" y="3453816"/>
            <a:ext cx="8973802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1"/>
            <a:ext cx="10515600" cy="64807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Разъезды, обгонные пункты и промежуточные станции,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назначение и схемы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B57C3-64E6-4F0E-B16F-D3AD1EB5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85664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называются раздельные пункты, имеющие путевое развитие, позволяющее выполнять операции по приему, отправлению, скрещению и обгону поездов, по приему и выдаче грузов, багажа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грузобагажа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обслуживанию пассажиров, а при развитых путевых устройствах – маневровую работу по расформированию и формированию поездов и технические операции с ними.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станции играют важнейшую роль в обеспечении перевозочного процесса. На них зарождаются, перерабатываются и погашаются вагонопотоки и поездопотоки, около 80% времени оборота вагонов приходится на нахождение их на станциях. Они классифицируются по назначению, характеру и объему работы и схемам путевого развития.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основного назначения и характера работы железнодорожные станции классифицируются на: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(в том числе обгонные пункты и разъезды);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сортировочные;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(портовые и промышленные).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CB2EA6F-98E7-4D2A-9E0F-52702281033C}" vid="{950C0F12-49E9-47AB-984F-F2D20D69A75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3448</TotalTime>
  <Words>1680</Words>
  <Application>Microsoft Office PowerPoint</Application>
  <PresentationFormat>Широкоэкранный</PresentationFormat>
  <Paragraphs>163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Verdana</vt:lpstr>
      <vt:lpstr>Wingdings</vt:lpstr>
      <vt:lpstr>Тема1</vt:lpstr>
      <vt:lpstr>Презентация PowerPoint</vt:lpstr>
      <vt:lpstr>Презентация PowerPoint</vt:lpstr>
      <vt:lpstr>Назначение и классификация раздельных пунктов </vt:lpstr>
      <vt:lpstr>Назначение и классификация раздельных пунктов </vt:lpstr>
      <vt:lpstr>Разъезды, обгонные пункты и промежуточные станции,  их назначение и схемы</vt:lpstr>
      <vt:lpstr>Разъезды, обгонные пункты и промежуточные станции,  их назначение и схемы</vt:lpstr>
      <vt:lpstr>Презентация PowerPoint</vt:lpstr>
      <vt:lpstr>Разъезды, обгонные пункты и промежуточные станции,  их назначение и схемы</vt:lpstr>
      <vt:lpstr>Разъезды, обгонные пункты и промежуточные станции,  их назначение и схемы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Разъезды, обгонные пункты и промежуточные станции,  их назначение и схемы</vt:lpstr>
      <vt:lpstr>Разъезды, обгонные пункты и промежуточные станции,  их назначение и схемы</vt:lpstr>
      <vt:lpstr>Станционные пути и их классификация</vt:lpstr>
      <vt:lpstr> Станционные пути и их классификация </vt:lpstr>
      <vt:lpstr>Станционные пути и их классификация</vt:lpstr>
      <vt:lpstr>Станционные пути и их классификация</vt:lpstr>
      <vt:lpstr>Станционные пути и их классификация</vt:lpstr>
      <vt:lpstr>Станционные пути и их классификация</vt:lpstr>
      <vt:lpstr>Полная и полезная длина пути назначения и схемы </vt:lpstr>
      <vt:lpstr>Полная и полезная длина пути назначения и схемы 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RGUPS</cp:lastModifiedBy>
  <cp:revision>320</cp:revision>
  <dcterms:created xsi:type="dcterms:W3CDTF">2011-11-04T21:03:41Z</dcterms:created>
  <dcterms:modified xsi:type="dcterms:W3CDTF">2020-03-20T07:08:03Z</dcterms:modified>
</cp:coreProperties>
</file>