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1" r:id="rId3"/>
    <p:sldId id="294" r:id="rId4"/>
    <p:sldId id="304" r:id="rId5"/>
    <p:sldId id="308" r:id="rId6"/>
    <p:sldId id="305" r:id="rId7"/>
    <p:sldId id="306" r:id="rId8"/>
    <p:sldId id="307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A4EE-2953-40C1-AC4A-F208C87279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6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«Управление эксплуатационной работой»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6573" y="5398821"/>
            <a:ext cx="2838854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3.3</a:t>
            </a:r>
            <a:r>
              <a:rPr lang="en-US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Тепловозы.</a:t>
            </a:r>
            <a:endParaRPr lang="ru-RU" altLang="ru-RU" sz="2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119336" y="6316129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39"/>
    </mc:Choice>
    <mc:Fallback xmlns="">
      <p:transition advTm="19739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Тяговые 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расчеты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2383" y="827404"/>
                <a:ext cx="11496392" cy="6458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илы, действующие на поезд:</a:t>
                </a:r>
                <a:endParaRPr lang="en-US" dirty="0">
                  <a:solidFill>
                    <a:srgbClr val="2222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Сила </a:t>
                </a:r>
                <a:r>
                  <a:rPr lang="ru-RU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тяги локомотива в зависимости от скорости определяется по тяговым характеристикам, которые строятся в соответствии с характеристиками тяговых двигателей, при эксплуатационных испытаниях. Сила тяги локомотива не может превосходить силы сцепления ведущих колёс локомотива с рельсами.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сила тяги;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 — «сцепной» вес локомотива;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 — коэффициент сцепления.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Сопротивлением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движению поезда называют силу, приложенную в точках касания колёс с рельсами, на преодоление которой затрачивается такая же работа, как на преодоление всех неуправляемых сил, препятствующих движению.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Основным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сопротивлением называют силы, препятствующие движению подвижного состава по прямому горизонтальному пути на открытой местности при нормальных метеоусловиях с любой допустимой скоростью. Основное сопротивление складывается из: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сопротивления от трения в буксовых подшипниках;                             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удельное сопротивление;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 от трения качения колёс по рельсам;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W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полное сопротивление, Н;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 от трения скольжения колёс по рельсам;                                      Р - вес локомотива, кН;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потеря энергии на стыках и неровностях пути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вес вагонов поезда,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кН.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сопротивления воздушной среды;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Тормозная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сила поезда определяется как сумма произведений действительных сил нажатия тормозных колодок К на действительные коэффициенты трения колодок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=1000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83" y="827404"/>
                <a:ext cx="11496392" cy="6458178"/>
              </a:xfrm>
              <a:prstGeom prst="rect">
                <a:avLst/>
              </a:prstGeom>
              <a:blipFill>
                <a:blip r:embed="rId3"/>
                <a:stretch>
                  <a:fillRect l="-424" t="-567" r="-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 descr="F_{K}\leq P\psi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F_{K}\leq P\psi "/>
          <p:cNvSpPr>
            <a:spLocks noChangeAspect="1" noChangeArrowheads="1"/>
          </p:cNvSpPr>
          <p:nvPr/>
        </p:nvSpPr>
        <p:spPr bwMode="auto">
          <a:xfrm>
            <a:off x="307974" y="7937"/>
            <a:ext cx="4159853" cy="41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17962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9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293"/>
    </mc:Choice>
    <mc:Fallback xmlns="">
      <p:transition advTm="5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1136106"/>
            <a:ext cx="11305256" cy="4924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/Ефименко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Ю.И., Ковалев В.И., Логинов С.И.; Под ред. Ефименко Ю.И., - 6-е изд., перераб. и доп. - М.:УМЦ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/И.И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/Т.А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Логинова, Е.Ю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локомотивов : учебник / Е.Ю.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ФГБОУ «Учебно-методический центр по образованию на железнодорожном транспорте», 2014. – 576 c. – ISBN 978-5-89035-718-2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Грачев, В.В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Схемы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цепей тепловозов ТЭП70,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2ТЭ116: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иллюстрированное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Грачев [и др.] 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"Маршрут", 2006. – 137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5-89035-254-7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89210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84791" y="1267921"/>
            <a:ext cx="11607209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Структура управления железнодорожным транспортом.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3.3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Тепловозы.</a:t>
            </a:r>
            <a:endParaRPr lang="ru-RU" altLang="ru-RU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транспорте. Искусственные сооружения.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Организация перевозок и график движения поездов.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097" y="871538"/>
            <a:ext cx="11877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автономный локомотив c двигателем внутреннего сгорания, чаще всего дизельным, энергия которого через силовую передачу (электрическую, гидравлическую, механическую) передаётся на колёсные пары.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Появившийся в 1924 году в СССР тепловоз стал как экономически выгодной заменой устаревшим низкоэффективным паровозам, так и дополнением появившимся в то же время электровозам, требующим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 дополнительных затрат на электрификацию пути и рентабельным поэтому на магистралях со сравнительно большим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пассажиропотоком.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" y="2775205"/>
            <a:ext cx="6034722" cy="3611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5" y="2470068"/>
            <a:ext cx="6826475" cy="4221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293"/>
    </mc:Choice>
    <mc:Fallback xmlns="">
      <p:transition advTm="5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35626" y="-130629"/>
            <a:ext cx="12338462" cy="10021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556" y="925415"/>
            <a:ext cx="1108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механической части, электрического и пневматического оборудования.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5" y="2911495"/>
            <a:ext cx="8015845" cy="2741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002" y="1225689"/>
            <a:ext cx="41326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1-дизель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2-холодильная камера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3-высоковольтная камера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4-выпрямительная установка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5-тяговый электродвигатель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6-тяговый генератор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7-стартер-генератор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8-глушитель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9-бак для воды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10-передняя кабина машиниста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11-задняя кабина машиниста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12-аккумуляторная батарея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13-топливный бак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14-воздушный резервуар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15-тележка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16-топливный насос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17-бункер песочницы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18-колёсная пара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19-метельник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20-буфер</a:t>
            </a:r>
          </a:p>
        </p:txBody>
      </p:sp>
    </p:spTree>
    <p:extLst>
      <p:ext uri="{BB962C8B-B14F-4D97-AF65-F5344CB8AC3E}">
        <p14:creationId xmlns:p14="http://schemas.microsoft.com/office/powerpoint/2010/main" val="8781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35626" y="-130629"/>
            <a:ext cx="12338462" cy="10021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163" y="1079159"/>
            <a:ext cx="1096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двигателем на тепловозе является дизель. Чтобы привести во вращение колесные пары тепловоза от вала дизеля, требуется специальная передача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39" y="1787237"/>
            <a:ext cx="6775531" cy="45226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9252" y="6347900"/>
            <a:ext cx="182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 типа Д49</a:t>
            </a:r>
          </a:p>
        </p:txBody>
      </p:sp>
    </p:spTree>
    <p:extLst>
      <p:ext uri="{BB962C8B-B14F-4D97-AF65-F5344CB8AC3E}">
        <p14:creationId xmlns:p14="http://schemas.microsoft.com/office/powerpoint/2010/main" val="311929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020" y="1116281"/>
            <a:ext cx="1059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состоит из: тележек с колёсными парами,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буксами, рессорные подвешивание и кузов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3359" r="4008" b="156"/>
          <a:stretch/>
        </p:blipFill>
        <p:spPr>
          <a:xfrm>
            <a:off x="166255" y="2914444"/>
            <a:ext cx="7054777" cy="3081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2" y="1972501"/>
            <a:ext cx="4684668" cy="31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020" y="1116281"/>
            <a:ext cx="1059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состоит из: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тягового генератора, тягового электродвигателя и аппарата 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1745672"/>
            <a:ext cx="3226129" cy="2419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b="5331"/>
          <a:stretch/>
        </p:blipFill>
        <p:spPr>
          <a:xfrm>
            <a:off x="7386452" y="1745673"/>
            <a:ext cx="4674142" cy="2612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81" y="3645137"/>
            <a:ext cx="3650467" cy="27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941"/>
            <a:ext cx="3129147" cy="2346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/>
          <a:stretch/>
        </p:blipFill>
        <p:spPr>
          <a:xfrm>
            <a:off x="2244436" y="3135851"/>
            <a:ext cx="2933205" cy="3565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33" y="1762612"/>
            <a:ext cx="3438135" cy="274647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 и особенностях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020" y="1116281"/>
            <a:ext cx="1059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тепловоза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компрессорной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установки, резервуаров, трубопроводов, пневматических приводов аппаратов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5" y="3657861"/>
            <a:ext cx="3716175" cy="32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сведения о силе тяги локомотива и тяговых расчетах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84" y="1886407"/>
            <a:ext cx="6353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Упрощения, используемые при расчетах: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поезд принимается за материальную точку, условно располагаемую в середине поезда, 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путь в плане считается состоящим из прямых участков и дуг окружностей постоянного радиуса, длина переходных кривых включается в общую длину криволинейного участка.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профиль железнодорожного пути считается состоящим из прямолинейных отрезков, расположенных либо горизонтально, либо под углом к горизонту.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Спрямление профиля пути и определение расчетного скоростного подъема и наибольшего спуска, расчет массы состава, проверка массы состава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трогание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места и по длине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-отправочных путей.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7C8DC6-8245-4E97-B3D3-402CE06B620C}"/>
              </a:ext>
            </a:extLst>
          </p:cNvPr>
          <p:cNvSpPr/>
          <p:nvPr/>
        </p:nvSpPr>
        <p:spPr>
          <a:xfrm>
            <a:off x="75585" y="875242"/>
            <a:ext cx="12040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Тяговые расчёты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прикладная часть теории тяги поездов, в которой рассматриваются условия движения поезда и решаются задачи, связанные с определением сил, действующих на поезд, и законов движения поезда под воздействием этих сил.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F62CFD-6B66-473A-AECF-6498CBD44EB3}"/>
              </a:ext>
            </a:extLst>
          </p:cNvPr>
          <p:cNvGrpSpPr/>
          <p:nvPr/>
        </p:nvGrpSpPr>
        <p:grpSpPr>
          <a:xfrm>
            <a:off x="6139821" y="1556824"/>
            <a:ext cx="6096000" cy="5023203"/>
            <a:chOff x="6139821" y="1556824"/>
            <a:chExt cx="6096000" cy="502320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34DF652-776E-4874-9231-FE14D5A5D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" t="1340" r="2474" b="2654"/>
            <a:stretch/>
          </p:blipFill>
          <p:spPr>
            <a:xfrm>
              <a:off x="6259227" y="1556824"/>
              <a:ext cx="5857188" cy="4365088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16E9BD-B654-4763-A022-9616B5A0D777}"/>
                </a:ext>
              </a:extLst>
            </p:cNvPr>
            <p:cNvSpPr/>
            <p:nvPr/>
          </p:nvSpPr>
          <p:spPr>
            <a:xfrm>
              <a:off x="6139821" y="5933696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Графическое изображение зависимости скорости движения поезда υ(S) и времени хода t(S) от пройденного пути S</a:t>
              </a:r>
              <a:endParaRPr lang="ru-RU" dirty="0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сведения о силе тяги локомотива и тяговых расчетах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3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293"/>
    </mc:Choice>
    <mc:Fallback xmlns="">
      <p:transition advTm="5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2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4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659</Words>
  <Application>Microsoft Office PowerPoint</Application>
  <PresentationFormat>Широкоэкранный</PresentationFormat>
  <Paragraphs>87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RGUPS</cp:lastModifiedBy>
  <cp:revision>72</cp:revision>
  <dcterms:created xsi:type="dcterms:W3CDTF">2019-10-21T17:59:29Z</dcterms:created>
  <dcterms:modified xsi:type="dcterms:W3CDTF">2020-03-20T07:04:48Z</dcterms:modified>
</cp:coreProperties>
</file>