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2" r:id="rId2"/>
    <p:sldId id="300" r:id="rId3"/>
    <p:sldId id="278" r:id="rId4"/>
    <p:sldId id="308" r:id="rId5"/>
    <p:sldId id="309" r:id="rId6"/>
    <p:sldId id="310" r:id="rId7"/>
    <p:sldId id="279" r:id="rId8"/>
    <p:sldId id="311" r:id="rId9"/>
    <p:sldId id="305" r:id="rId10"/>
    <p:sldId id="306" r:id="rId11"/>
    <p:sldId id="307" r:id="rId12"/>
    <p:sldId id="30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BB73-7E6F-4637-9545-AFEA97306667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A4EE-2953-40C1-AC4A-F208C872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8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E2BE9-DDA5-4EA8-8C2D-6971A7C1FED2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6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0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CB3F6-934D-4A5F-A4ED-BB7F29C579B4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7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2FE1B-DAAD-4BED-91C2-70834D906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497ED6-216A-40AD-A9F8-A96DBD6C0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7C182-30BF-4F50-838D-6EF118B3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44B6B-A474-4CD1-B184-4692191C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4EA9D-B1E4-45D8-897A-24F8F421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4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3797B-78B5-41A2-96F3-BF279F84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845FF3-A4C2-4757-AC9A-7416C83FB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FC648-CB2B-419C-9271-6D4B22C3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B1A97-5362-4C4B-9D7C-707990B2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765D1-FF46-4D7B-A632-8F1D247A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3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EA515F-A3D9-4A37-8D69-5676CAE0C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0E905D-3265-45A0-891A-CE1143D65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371EA-47A1-44C1-B32E-7B701E39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98E1F-3B6D-4135-97CC-816F538F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C5533-E832-4C0E-9B7F-7E096B86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8BEE7-701F-4EE3-B283-8F0E07E3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68B49-B8F1-407A-9555-3EB2E985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4AD5B6-EB0D-42F0-B02C-7599C0ED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7204D-1C94-4FFA-8C6E-1DC15C86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9E274-F8B5-4C52-BB21-5527A7B0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4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E7985-FAFC-44E8-903A-2326D5AB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6FE7D5-61FB-4436-92D6-430E57F0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8E9C-2169-4024-B3C0-5FC43696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C9683-3E28-43C2-BB85-F34C49F7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D78A2-D9E9-40ED-BA1C-9FD62DA6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4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44F38-D413-4F01-BB55-5575F67A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70AC1-2D27-4590-9AA2-2D72AF302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D7D9CC-3C9B-4749-B63C-C360D1451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5BC08-BA43-439F-B4BB-5C783BAB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2A654-EB35-4657-A2E3-C4090E7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5CD3F-ABE3-4406-BE52-CF645ADC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4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49AEE-4EB5-4FDB-BC9D-6022D138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74A62-580B-41DA-8528-BB4D587D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53E478-AAE4-49C9-A653-6A65FBAD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032A1B-34D1-4A83-AD06-678590B94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C99235-E759-4B3A-9E1F-4A61C1699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E7C03-35AB-43DF-B8FD-816B06B3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50643D-5DD1-4077-9429-714A1D60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389114-733A-4898-97CC-9E81E2E1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8209A-D3DD-4B28-B88C-FC78C6FA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30D0DD-13D3-460D-B778-2C9A8849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05AD7E-8E57-4BF4-8937-F3090A8C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E2586F-7F30-4BBF-95E5-C8E4F4C6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4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0C297E-7998-4D7B-95B8-C2DC4A5C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3461EB-5C3B-43BC-B74E-1B19D58E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412BB-0224-4DD7-8693-B1F993E1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0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1FDB3-B05C-4ECB-B434-4843E001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84078-D807-4F53-9857-6756EFE02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0765BB-BFEE-4FBB-840F-3A5849AD8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F9455-1AB8-4F94-9468-B9F23C7A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435A02-F1F1-487B-8AEF-AEF8205A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047978-8D08-4893-86AB-1025528E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E0C6A-1891-4E80-9BDF-0928CFC5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E86FDC-CDCB-4066-B172-FF71A8641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563310-88CC-4326-B304-DC9B0DBD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5F4D8-20DC-4F9D-AB01-9E7F3D97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6F832-0F0D-46FD-9FDF-B1F8D01D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CA56CE-EE96-4AB3-B043-4CEE0697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78DF3-91F6-44E7-B7B7-4D06CC63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F20DD2-7370-410F-83CF-E5FFA43B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06370-4C09-44E3-B551-BBE221DD0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477C9-F9A6-4073-A460-1D4754589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68A3C-2860-4D57-84E5-FC5DC04D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8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0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839416" y="3417895"/>
            <a:ext cx="8136904" cy="87471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курс железных дорог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21" y="4672694"/>
            <a:ext cx="12192000" cy="8651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2288" indent="-1792288"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50" y="134938"/>
            <a:ext cx="12185650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3079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«Управление эксплуатационной работой»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35573" y="5580721"/>
            <a:ext cx="3120854" cy="40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3.2</a:t>
            </a:r>
            <a:r>
              <a:rPr lang="en-US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Электровозы.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>
            <a:extLst/>
          </p:cNvPr>
          <p:cNvSpPr txBox="1">
            <a:spLocks/>
          </p:cNvSpPr>
          <p:nvPr/>
        </p:nvSpPr>
        <p:spPr>
          <a:xfrm>
            <a:off x="119336" y="6302453"/>
            <a:ext cx="3738546" cy="333375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к.т.н., доцент </a:t>
            </a:r>
            <a:r>
              <a:rPr lang="ru-RU" sz="1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739"/>
    </mc:Choice>
    <mc:Fallback xmlns="">
      <p:transition advTm="19739"/>
    </mc:Fallback>
  </mc:AlternateContent>
  <p:extLst mod="1">
    <p:ext uri="{E180D4A7-C9FB-4DFB-919C-405C955672EB}">
      <p14:showEvtLst xmlns:p14="http://schemas.microsoft.com/office/powerpoint/2010/main">
        <p14:playEvt time="0" objId="2"/>
        <p14:stopEvt time="1973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663" y="1052922"/>
            <a:ext cx="1141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 тяговые двигатели, аппараты управления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приборы освещения, отопления электровоза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87" y="1529132"/>
            <a:ext cx="3941853" cy="3008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3431" r="2154" b="8216"/>
          <a:stretch/>
        </p:blipFill>
        <p:spPr>
          <a:xfrm>
            <a:off x="823761" y="1950217"/>
            <a:ext cx="4467234" cy="2855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23" y="5109495"/>
            <a:ext cx="2095500" cy="1381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91" y="4642447"/>
            <a:ext cx="3037398" cy="22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6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21" y="4369981"/>
            <a:ext cx="5463126" cy="2283416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805" y="1038253"/>
            <a:ext cx="1165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Пневматическая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 электровоза состоит из компрессорной установки, резервуаров, трубопроводов, пневматических приводов аппаратов.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3"/>
          <a:stretch/>
        </p:blipFill>
        <p:spPr>
          <a:xfrm>
            <a:off x="1065179" y="1857808"/>
            <a:ext cx="2754135" cy="2792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98" y="1857808"/>
            <a:ext cx="5323072" cy="45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73" y="998382"/>
            <a:ext cx="11305256" cy="5201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Общий курс: Учебник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/Ефименко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Ю.И., Ковалев В.И., Логинов С.И.; Под ред. Ефименко Ю.И., - 6-е изд., перераб. и доп. - М.:УМЦ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2014. - 503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Медведева, И.И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железных дорог : учеб. пособие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/И.И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206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978-5-907055-93-3.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/Т.А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334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978-5-907055-48-3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Логинова,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Е.Ю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Электрическое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локомотивов : учебник / Е.Ю. Логинова . – Москва : ФГБОУ «Учебно-методический центр по образованию на железнодорожном транспорте», 2014. – 576 c. – ISBN 978-5-89035-718-2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локомотивов: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/В.А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Четвергов, С.М. Овчаренко, В.Ф.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Бухтеев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ред. В.А.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 : ФГБОУ «Учебно-методический центр по образованию на железнодорожном транспорте», 2015. – 371 c. – ISBN 978-5-89035-752-6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29214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темы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92395" y="1331715"/>
            <a:ext cx="11607209" cy="344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железнодорожном транспорте. Структура управления железнодорожным транспортом.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переводы и стрелочные улицы, их назначение и устройство.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en-US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3.2</a:t>
            </a:r>
            <a:r>
              <a:rPr lang="en-US" alt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Электровозы.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en-US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Тепловозы.</a:t>
            </a:r>
            <a:endParaRPr lang="ru-RU" altLang="ru-RU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Вагоны и вагонное хозяйство.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Раздельные пункты. Понятие о железнодорожных узлах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Автоматика и телемеханика и связь на железнодорожном транспорте.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 приближения строений на железнодорожном транспорте. Искусственные сооружения.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 железных дорог. Организация перевозок и график движения поездов.</a:t>
            </a:r>
            <a:endParaRPr lang="ru-RU" altLang="ru-RU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1052736"/>
            <a:ext cx="114314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 eaLnBrk="1" hangingPunct="1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неавтономный локомотив, получающий энергию для создания тяги из контактной сети (на сегодняшний день наиболее многочисленный вид локомотивов).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7528" y="5682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14887" y="1941705"/>
            <a:ext cx="2562226" cy="2822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роду тока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C0A00B6-5B7A-4858-8184-FB544342D098}"/>
              </a:ext>
            </a:extLst>
          </p:cNvPr>
          <p:cNvGrpSpPr/>
          <p:nvPr/>
        </p:nvGrpSpPr>
        <p:grpSpPr>
          <a:xfrm>
            <a:off x="2125167" y="2223912"/>
            <a:ext cx="2716807" cy="693527"/>
            <a:chOff x="2125167" y="2223912"/>
            <a:chExt cx="2716807" cy="69352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25167" y="2635232"/>
              <a:ext cx="2562226" cy="2822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Постоянного</a:t>
              </a:r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 flipH="1">
              <a:off x="3406280" y="2223912"/>
              <a:ext cx="1435694" cy="4113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4A0B51D-A877-4764-BC2D-A0F1DCEFC28D}"/>
              </a:ext>
            </a:extLst>
          </p:cNvPr>
          <p:cNvGrpSpPr/>
          <p:nvPr/>
        </p:nvGrpSpPr>
        <p:grpSpPr>
          <a:xfrm>
            <a:off x="4814887" y="2223912"/>
            <a:ext cx="2562226" cy="693527"/>
            <a:chOff x="4814887" y="2223912"/>
            <a:chExt cx="2562226" cy="69352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814887" y="2635232"/>
              <a:ext cx="2562226" cy="282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Переменного</a:t>
              </a:r>
            </a:p>
          </p:txBody>
        </p:sp>
        <p:cxnSp>
          <p:nvCxnSpPr>
            <p:cNvPr id="13" name="Прямая со стрелкой 12"/>
            <p:cNvCxnSpPr>
              <a:stCxn id="6" idx="2"/>
              <a:endCxn id="10" idx="0"/>
            </p:cNvCxnSpPr>
            <p:nvPr/>
          </p:nvCxnSpPr>
          <p:spPr>
            <a:xfrm>
              <a:off x="6096000" y="2223912"/>
              <a:ext cx="0" cy="4113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2912864-576E-45EE-9BE3-DCE5E06E02FD}"/>
              </a:ext>
            </a:extLst>
          </p:cNvPr>
          <p:cNvGrpSpPr/>
          <p:nvPr/>
        </p:nvGrpSpPr>
        <p:grpSpPr>
          <a:xfrm>
            <a:off x="7377113" y="2223912"/>
            <a:ext cx="2743894" cy="693527"/>
            <a:chOff x="7377113" y="2223912"/>
            <a:chExt cx="2743894" cy="69352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558781" y="2635232"/>
              <a:ext cx="2562226" cy="282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Двойного питания</a:t>
              </a:r>
            </a:p>
          </p:txBody>
        </p:sp>
        <p:cxnSp>
          <p:nvCxnSpPr>
            <p:cNvPr id="18" name="Прямая со стрелкой 17"/>
            <p:cNvCxnSpPr>
              <a:endCxn id="11" idx="0"/>
            </p:cNvCxnSpPr>
            <p:nvPr/>
          </p:nvCxnSpPr>
          <p:spPr>
            <a:xfrm>
              <a:off x="7377113" y="2223912"/>
              <a:ext cx="1462781" cy="4113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8" name="Picture 10" descr="http://www.train-photo.ru/data/media/23/1-157_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100000" l="1987" r="98234">
                        <a14:foregroundMark x1="15342" y1="93750" x2="15342" y2="93750"/>
                        <a14:foregroundMark x1="14349" y1="93403" x2="14349" y2="93403"/>
                        <a14:foregroundMark x1="13907" y1="93403" x2="13907" y2="93403"/>
                        <a14:foregroundMark x1="26821" y1="94444" x2="26821" y2="94444"/>
                        <a14:foregroundMark x1="28146" y1="94444" x2="28146" y2="94444"/>
                        <a14:foregroundMark x1="44371" y1="94444" x2="44371" y2="94444"/>
                        <a14:foregroundMark x1="42384" y1="93403" x2="42384" y2="93403"/>
                        <a14:foregroundMark x1="55188" y1="92708" x2="55188" y2="92708"/>
                        <a14:foregroundMark x1="56181" y1="92708" x2="57285" y2="93403"/>
                        <a14:foregroundMark x1="57837" y1="93750" x2="57837" y2="93750"/>
                        <a14:foregroundMark x1="71302" y1="94444" x2="71302" y2="94444"/>
                        <a14:foregroundMark x1="72406" y1="94444" x2="72406" y2="94444"/>
                        <a14:foregroundMark x1="73400" y1="94444" x2="73400" y2="94444"/>
                        <a14:foregroundMark x1="84768" y1="93750" x2="84768" y2="93750"/>
                        <a14:foregroundMark x1="85872" y1="94444" x2="85872" y2="94444"/>
                        <a14:backgroundMark x1="10044" y1="86458" x2="10044" y2="86458"/>
                        <a14:backgroundMark x1="10596" y1="93750" x2="10596" y2="93750"/>
                        <a14:backgroundMark x1="11369" y1="93750" x2="11369" y2="93750"/>
                        <a14:backgroundMark x1="10596" y1="84722" x2="10596" y2="84722"/>
                        <a14:backgroundMark x1="32781" y1="93403" x2="32781" y2="93403"/>
                        <a14:backgroundMark x1="31457" y1="94444" x2="31457" y2="94444"/>
                        <a14:backgroundMark x1="33664" y1="88194" x2="33664" y2="88194"/>
                        <a14:backgroundMark x1="89514" y1="94097" x2="89514" y2="94097"/>
                        <a14:backgroundMark x1="87969" y1="94097" x2="87969" y2="94097"/>
                        <a14:backgroundMark x1="69757" y1="93750" x2="69757" y2="93750"/>
                        <a14:backgroundMark x1="68543" y1="93750" x2="68543" y2="93750"/>
                        <a14:backgroundMark x1="67439" y1="93056" x2="67439" y2="93056"/>
                        <a14:backgroundMark x1="66004" y1="92014" x2="66004" y2="92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23" y="3765945"/>
            <a:ext cx="9740353" cy="30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1031"/>
    </mc:Choice>
    <mc:Fallback xmlns="">
      <p:transition advTm="101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8.33333E-7 4.44444E-6 L 0.89948 0.00694 " pathEditMode="relative" rAng="0" ptsTypes="AA">
                                      <p:cBhvr>
                                        <p:cTn id="6" dur="11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4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  <p:extLst mod="1">
    <p:ext uri="{E180D4A7-C9FB-4DFB-919C-405C955672EB}">
      <p14:showEvtLst xmlns:p14="http://schemas.microsoft.com/office/powerpoint/2010/main">
        <p14:playEvt time="0" objId="3"/>
        <p14:stopEvt time="100634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0449" y="1104682"/>
            <a:ext cx="108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лектровозы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питающее напряжение подаётся на тяговое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– 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0" y="1963328"/>
            <a:ext cx="5146825" cy="3426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76" y="1963328"/>
            <a:ext cx="4890977" cy="34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9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879" y="1167373"/>
            <a:ext cx="1177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Электровозы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переменного тока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понижается и выпрямляется перед подачей на тяговое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50 Гц</a:t>
            </a:r>
            <a:r>
              <a:rPr lang="ru-RU" dirty="0"/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" y="2371060"/>
            <a:ext cx="4983822" cy="3317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44" y="2371059"/>
            <a:ext cx="5165029" cy="33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4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418" y="1022129"/>
            <a:ext cx="1148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Двухсистемный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электровоз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из себя электровоз постоянного тока с трансформаторно-выпрямительными устройствами для работы под переменным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током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8" y="2349795"/>
            <a:ext cx="5267124" cy="3489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19" y="2349794"/>
            <a:ext cx="5133935" cy="348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Электровозы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1034609"/>
            <a:ext cx="1200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Электровоз состоит из механической части, электрического и пневматического оборудования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BBDEA75-2D28-4844-96A5-0782C027172F}"/>
              </a:ext>
            </a:extLst>
          </p:cNvPr>
          <p:cNvGrpSpPr/>
          <p:nvPr/>
        </p:nvGrpSpPr>
        <p:grpSpPr>
          <a:xfrm>
            <a:off x="191344" y="2174071"/>
            <a:ext cx="11847733" cy="3416320"/>
            <a:chOff x="0" y="2174071"/>
            <a:chExt cx="11847733" cy="3416320"/>
          </a:xfrm>
        </p:grpSpPr>
        <p:pic>
          <p:nvPicPr>
            <p:cNvPr id="3074" name="Picture 2" descr="https://sun9-20.userapi.com/c858416/v858416945/be31f/VxYiWz59kp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" r="1555" b="21224"/>
            <a:stretch/>
          </p:blipFill>
          <p:spPr bwMode="auto">
            <a:xfrm>
              <a:off x="3031893" y="2532865"/>
              <a:ext cx="8815840" cy="3057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0" y="2174071"/>
              <a:ext cx="5180756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Расположение оборудования на секции     электровоза ВЛ11:</a:t>
              </a: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1 - мотор компрессор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2 - панель управления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3 - центробежный вентилятор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4 - аккумуляторная батарея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5 - блок аппаратов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6 - пусковые резисторы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7 - токоприемник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8 - токоведущий угольник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9 - пульт управления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9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34"/>
    </mc:Choice>
    <mc:Fallback xmlns="">
      <p:transition advTm="16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3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2260" y="1679944"/>
            <a:ext cx="50823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Токоприёмник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энергополучатель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тяговый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аппарат,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предназначенный для создания электрического контакта электрооборудования подвижного состава с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контактной сетью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(электропроводом) и, следовательно, токосъёма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Токоприёмники должны обеспечивать надёжный (без повреждений), экономичный (с минимальным износом контактирующих элементов)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токосъём.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418" y="1022129"/>
            <a:ext cx="11483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Устройство, при помощи которого на электровоз подаётся ток – пантограф (токоприёмник)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2366714"/>
            <a:ext cx="5849532" cy="28857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37671" y="5273748"/>
            <a:ext cx="2750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Токоприёмник состоит из: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верхняя рама;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полоз; 3 – каретка;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нижняя рама</a:t>
            </a:r>
          </a:p>
        </p:txBody>
      </p:sp>
    </p:spTree>
    <p:extLst>
      <p:ext uri="{BB962C8B-B14F-4D97-AF65-F5344CB8AC3E}">
        <p14:creationId xmlns:p14="http://schemas.microsoft.com/office/powerpoint/2010/main" val="192250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Понятие об их устройстве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877" y="959580"/>
            <a:ext cx="11337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электровоза состоит: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кузов и его опоры, тележки, тормозное оборудование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5005"/>
            <a:ext cx="5717616" cy="24004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63" y="4369982"/>
            <a:ext cx="6670256" cy="2377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7" y="1499192"/>
            <a:ext cx="3834644" cy="26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544</Words>
  <Application>Microsoft Office PowerPoint</Application>
  <PresentationFormat>Широкоэкранный</PresentationFormat>
  <Paragraphs>64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Общий курс железных дорог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курс железных дорог</dc:title>
  <dc:creator>Acer</dc:creator>
  <cp:lastModifiedBy>RGUPS</cp:lastModifiedBy>
  <cp:revision>85</cp:revision>
  <dcterms:created xsi:type="dcterms:W3CDTF">2019-10-21T17:59:29Z</dcterms:created>
  <dcterms:modified xsi:type="dcterms:W3CDTF">2020-03-20T07:03:04Z</dcterms:modified>
</cp:coreProperties>
</file>