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76" r:id="rId4"/>
    <p:sldId id="258" r:id="rId5"/>
    <p:sldId id="278" r:id="rId6"/>
    <p:sldId id="260" r:id="rId7"/>
    <p:sldId id="262" r:id="rId8"/>
    <p:sldId id="281" r:id="rId9"/>
    <p:sldId id="280" r:id="rId10"/>
    <p:sldId id="263" r:id="rId11"/>
    <p:sldId id="282" r:id="rId12"/>
    <p:sldId id="279" r:id="rId13"/>
    <p:sldId id="264" r:id="rId14"/>
    <p:sldId id="265" r:id="rId15"/>
    <p:sldId id="266" r:id="rId16"/>
    <p:sldId id="261" r:id="rId17"/>
    <p:sldId id="267" r:id="rId18"/>
    <p:sldId id="269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77" r:id="rId2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лья Мунтян" initials="И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B67F-607B-403E-9803-F7B8F342BC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340F-12F8-4F71-BD00-A1B6655BA7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14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CAEC-0603-4396-A9D7-B7C4BA6BED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6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55AC-0ACB-4435-B257-585F9F17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8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0897-1000-4060-AF5B-727B5DA743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08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0B96-E85B-4356-B151-23AB42C1F9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6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C498-2E7B-4497-B5C8-08C2389FF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02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6E19-0322-418D-8CD1-FEDCE3F2FD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7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8869-95FE-4D76-AB6A-3D8EBDF41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64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52BE-8137-4B3C-ADAA-967B8B0B2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99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FD96-555F-4863-9AC2-54EAD6905B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50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D839F4-1B61-4D8E-AB17-13A233353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AE39A-F26B-47A3-92A7-F7313767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C77C1-255F-4210-974A-0CBFBA6AFE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54B99C-D97B-48C4-8A5B-4CCF46EB2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4"/>
            <a:ext cx="12192000" cy="6862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D7665C-3DD8-4A34-9750-914116668926}"/>
              </a:ext>
            </a:extLst>
          </p:cNvPr>
          <p:cNvSpPr txBox="1"/>
          <p:nvPr/>
        </p:nvSpPr>
        <p:spPr>
          <a:xfrm>
            <a:off x="1524000" y="175882"/>
            <a:ext cx="957710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D97D4-1004-4011-9B94-0618C7380BAE}"/>
              </a:ext>
            </a:extLst>
          </p:cNvPr>
          <p:cNvSpPr txBox="1"/>
          <p:nvPr/>
        </p:nvSpPr>
        <p:spPr>
          <a:xfrm>
            <a:off x="3700665" y="768420"/>
            <a:ext cx="479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«Станции и грузовая работа»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E34C0-641B-4FD1-BBEE-273472FD5502}"/>
              </a:ext>
            </a:extLst>
          </p:cNvPr>
          <p:cNvSpPr txBox="1"/>
          <p:nvPr/>
        </p:nvSpPr>
        <p:spPr>
          <a:xfrm>
            <a:off x="817697" y="3498826"/>
            <a:ext cx="8090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600" b="1" dirty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Общий курс железных дорог (ОКЖД)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82220-639A-4E0D-AAA2-E029EFD962F7}"/>
              </a:ext>
            </a:extLst>
          </p:cNvPr>
          <p:cNvSpPr txBox="1"/>
          <p:nvPr/>
        </p:nvSpPr>
        <p:spPr>
          <a:xfrm>
            <a:off x="127592" y="6288785"/>
            <a:ext cx="32292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Автор: к.т.н., доцент </a:t>
            </a:r>
            <a:r>
              <a:rPr lang="ru-RU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Репешко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Н.А.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B9C79-0A30-401C-80F3-2E045CAFEC0B}"/>
              </a:ext>
            </a:extLst>
          </p:cNvPr>
          <p:cNvSpPr txBox="1"/>
          <p:nvPr/>
        </p:nvSpPr>
        <p:spPr>
          <a:xfrm>
            <a:off x="853789" y="4776286"/>
            <a:ext cx="104844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4613" indent="-1344613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«Общие сведения о железнодорожном транспорте. </a:t>
            </a:r>
          </a:p>
          <a:p>
            <a:pPr marL="1344613" indent="-1344613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Структура управления железнодорожным транспортом.»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FCC645-6D2E-4BCA-BC62-0685494BC835}"/>
              </a:ext>
            </a:extLst>
          </p:cNvPr>
          <p:cNvSpPr txBox="1"/>
          <p:nvPr/>
        </p:nvSpPr>
        <p:spPr>
          <a:xfrm>
            <a:off x="3172057" y="5592688"/>
            <a:ext cx="5847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1350963" algn="ctr">
              <a:spcAft>
                <a:spcPts val="80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1.3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</p:spTree>
    <p:extLst>
      <p:ext uri="{BB962C8B-B14F-4D97-AF65-F5344CB8AC3E}">
        <p14:creationId xmlns:p14="http://schemas.microsoft.com/office/powerpoint/2010/main" val="23707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29454-F07A-4184-811A-D96CF739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1237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7651" y="886595"/>
            <a:ext cx="11782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Шпа́ла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нидерл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spalk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подпорка)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для рельсов в виде брусьев или железобетонных изделий. В железнодорожном пути шпалы обычно укладываются на балластный слой верхнего строения пути и обеспечивают неизменность взаимного расположения рельсовых нитей, воспринимают давление непосредственно от рельсов или от промежуточных скреплений и передают его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подшпальное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(балластный слой).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www.tdsks.ru/upload/iblock/0dd/0ddc3caf7f9cf6a5adbb7a36ebc1a2cc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6" y="1866060"/>
            <a:ext cx="3350576" cy="193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5761" y="3782302"/>
            <a:ext cx="354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железобетонные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://thewalls.ru/wp-content/uploads/2018/12/v-buryatyi-zheleznodorozhnik-podaril-znakomomu-1000-shpal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3" y="4106372"/>
            <a:ext cx="2969461" cy="222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745" y="6273647"/>
            <a:ext cx="354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534" y="1835845"/>
            <a:ext cx="3230311" cy="1986861"/>
          </a:xfrm>
          <a:prstGeom prst="rect">
            <a:avLst/>
          </a:prstGeom>
        </p:spPr>
      </p:pic>
      <p:pic>
        <p:nvPicPr>
          <p:cNvPr id="13" name="Picture 2" descr="https://upload.wikimedia.org/wikipedia/commons/b/bf/Feste_Fahrbahn_FFB%C3%B6gl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67" y="1866061"/>
            <a:ext cx="3914842" cy="193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8534" y="4130482"/>
            <a:ext cx="3586745" cy="1986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8534" y="6149929"/>
            <a:ext cx="354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3749" y="4090079"/>
            <a:ext cx="3138352" cy="203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rizdat.ru/images/watermarked/1/detailed/5698/52aa7d7c-051a-11e1-b072-002191f43519_7b54e1e0-b523-11e1-ab45-002191f4351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/>
          <a:stretch/>
        </p:blipFill>
        <p:spPr bwMode="auto">
          <a:xfrm>
            <a:off x="683664" y="1341808"/>
            <a:ext cx="10571148" cy="49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2669" y="254556"/>
            <a:ext cx="3743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3324" y="972476"/>
            <a:ext cx="939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дефектов железобетонных шпал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C47C6-3319-4B18-A27A-B469CA79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3135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E73848F-CE3D-4558-802B-7237EBCF04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E98C2B-EBBF-4E9A-A41E-7B91B469D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069" y="915130"/>
            <a:ext cx="4789331" cy="3192887"/>
          </a:xfrm>
          <a:prstGeom prst="rect">
            <a:avLst/>
          </a:prstGeom>
        </p:spPr>
      </p:pic>
      <p:pic>
        <p:nvPicPr>
          <p:cNvPr id="9218" name="Picture 2" descr="https://upload.wikimedia.org/wikipedia/commons/b/bf/Feste_Fahrbahn_FFB%C3%B6gl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55" y="942773"/>
            <a:ext cx="5171461" cy="31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3162300" y="2475492"/>
            <a:ext cx="585353" cy="8582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4710" y="2167715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Трековый балласт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2410064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Щебеночный балласт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52400" y="438498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Несущий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(распределяет и несет вес железнодорожных шпал)</a:t>
            </a:r>
          </a:p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Облегчение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отвода воды от галстуков</a:t>
            </a:r>
          </a:p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Сохраняет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растительность, которая может помешать структуре трассы</a:t>
            </a:r>
          </a:p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связь на месте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296593" y="2719521"/>
            <a:ext cx="582326" cy="997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819775" y="438498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7675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Щебеночный балласт, получаемый из прочных магматических пород: граниты,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диориты, сиениты (глубинные породы), диабазы, базальты (излившиеся породы), является лучшим из современных балластных материалов благодаря долговечности, высокой сопротивляемости осадкам шпал и их смещениям в горизонтальной плоскости, хорошим дренирующим, упругим и электроизоляционным свойствам щебеночной призмы.</a:t>
            </a:r>
          </a:p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Щебень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балласта получают из природного камня методом дробления горных пород.</a:t>
            </a:r>
          </a:p>
        </p:txBody>
      </p:sp>
    </p:spTree>
    <p:extLst>
      <p:ext uri="{BB962C8B-B14F-4D97-AF65-F5344CB8AC3E}">
        <p14:creationId xmlns:p14="http://schemas.microsoft.com/office/powerpoint/2010/main" val="19063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9DD95-89C6-4A80-9027-4C5BCA89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82503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3D0DF-36E2-4B22-97BB-1397A83A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51" y="1438274"/>
            <a:ext cx="6083596" cy="4638675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поперечного сечения деревянные шпалы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подразделяют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три вида: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опиленные с четырех сторон,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полуобрезные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которых пропилены три стороны,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необрезные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опиленные поверхности только сверху и снизу. В зависимости от назначения деревянные шпалы изготавливают трех типов.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I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предназначен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главных путей первого и второго классов магистральных железных дорог, а также для путей третьего класса при грузонапряженности более 50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т-км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брутто/км или скоростях движения более 100 км/ч;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II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главных путей третьего и четвертого классов, станционных и подъездных путей с интенсивной работой;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III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любых путей пятого класса, в том числе станционных, малодеятельных подъездных и прочих путей.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шпал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FF181-2BE5-4DD4-A25E-A1CF3DC5E71B}"/>
              </a:ext>
            </a:extLst>
          </p:cNvPr>
          <p:cNvSpPr txBox="1"/>
          <p:nvPr/>
        </p:nvSpPr>
        <p:spPr>
          <a:xfrm>
            <a:off x="6053023" y="4302447"/>
            <a:ext cx="578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Поперечные профили деревянных шпал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обрезных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б- полуобрезных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 необрезных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942085-0D79-4F79-B61F-21F841770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047" y="2263960"/>
            <a:ext cx="5781786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DF5DDA-ABDA-4FBB-8C7B-CF763564C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189" y="929692"/>
            <a:ext cx="6623032" cy="32352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976E3-9B4B-4FBD-B71C-4228B893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82503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877F1-A8C4-4545-95D5-31982471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9692"/>
            <a:ext cx="5653189" cy="4351338"/>
          </a:xfrm>
        </p:spPr>
        <p:txBody>
          <a:bodyPr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Балластный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слой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слой сыпучих материалов (щебня, отходов асбестового производства, гравия, крупно- и среднезернистого песка, ракушки) в виде призмы с откосами на основной площадке земляного полотна.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Основным назначением балластного слоя является восприятие давления от шпал и равномерное распределение его на основную площадку земляного полотна, обеспечение устойчивости шпал под воздействием вертикальных и горизонтальных сил, обеспечение упругости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подрельсового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основания и возможности выправки рельсошпальной решетки в плане и профиле, отвод от нее поверхностных вод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Балластный слой не должен задерживать на своей поверхности воду, предохранять основную площадку от переувлажнения.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балласта должен быть прочным, упругим, устойчивым под нагрузкой и атмосферными воздействиями, дешевым.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Кроме того, он не должен дробиться при уплотнении, пылить при проходе поездов, раздуваться ветром, размываться дождями, прорастать травой.</a:t>
            </a:r>
          </a:p>
        </p:txBody>
      </p:sp>
    </p:spTree>
    <p:extLst>
      <p:ext uri="{BB962C8B-B14F-4D97-AF65-F5344CB8AC3E}">
        <p14:creationId xmlns:p14="http://schemas.microsoft.com/office/powerpoint/2010/main" val="24398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6F68C3-1C6C-4ADB-8B44-82D62D266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410" y="945162"/>
            <a:ext cx="7931793" cy="20146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7D99F-930C-46D4-B7F8-AF1ACA22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997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C5E80-A5CC-4745-91DF-D13595ECF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2" y="3624113"/>
            <a:ext cx="12004158" cy="4351338"/>
          </a:xfrm>
        </p:spPr>
        <p:txBody>
          <a:bodyPr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Рельсовый путь представляет собой две непрерывные рельсовые нити, расположенные на определенном расстоянии друг от друга.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обеспечивается за счет крепления рельсов к шпалам и отдельных рельсовых звеньев между собой.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Рельсы к шпалам крепят с помощью промежуточных скреплений, которые должны обеспечивать надежную и достаточно упругую связь рельсов со шпалами, сохранять постоянство ширины колеи и необходимую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подуклонку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рельсов, не допускать продольного смещения и опрокидывания рельсов.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железобетонных шпалах они должны, кроме того, обеспечивать электрическую изоляцию рельсов и шпал.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Промежуточные скрепления бывают трех основных видов: нераздельные, смешанные и раздельные.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нераздельном скреплении рельс и подкладки, на которые он опирается, крепятся к шпалам одними и теми же костылями или шурупами, а при смешанном скреплении подкладки, кроме того, крепятся к шпалам дополнительными костылями.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2A21C-21B2-40C8-94AD-0E891D3F759F}"/>
              </a:ext>
            </a:extLst>
          </p:cNvPr>
          <p:cNvSpPr txBox="1"/>
          <p:nvPr/>
        </p:nvSpPr>
        <p:spPr>
          <a:xfrm>
            <a:off x="2443842" y="2971094"/>
            <a:ext cx="767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костыльные скрепления для деревянных шпал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нераздельное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б- смешанное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рельс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костыль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 подкладка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 шпала</a:t>
            </a:r>
          </a:p>
        </p:txBody>
      </p:sp>
    </p:spTree>
    <p:extLst>
      <p:ext uri="{BB962C8B-B14F-4D97-AF65-F5344CB8AC3E}">
        <p14:creationId xmlns:p14="http://schemas.microsoft.com/office/powerpoint/2010/main" val="19818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C47C6-3319-4B18-A27A-B469CA79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3135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E73848F-CE3D-4558-802B-7237EBCF04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myslide.ru/documents_3/368d78e59ba555c304532d90b6b1f86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87239"/>
            <a:ext cx="8392860" cy="52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CB3A1-766C-4EEE-AAE5-E9501C95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1237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233B02-58CD-413F-963B-4A0ED2CD4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964" y="1685925"/>
            <a:ext cx="5488405" cy="4036726"/>
          </a:xfrm>
        </p:spPr>
        <p:txBody>
          <a:bodyPr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Рельсовые скрепления, их виды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раздельном скреплении рельс крепится к подкладкам жесткими или упругими клеммами и клеммными болтами, а подкладки к шпалам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болтами или шурупами.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железных дорогах России широко распространено раздельное скрепление КБ-65. Его недостатками являются большое число деталей, значительная масса и высокая жесткость.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последние годы активно внедряется новое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бесподкладочное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пружинное раздельное скрепление пониженной жесткости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ЖБР-3-65, у которого масса и число деталей уменьшены более чем в 1,5 раза.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13A334-A84F-49AA-A23C-5ABFAC33D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313"/>
            <a:ext cx="6096851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A97F4-53F9-456F-9264-BCFDE942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870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3CB91D-71CD-4F6D-A5EA-49E269C0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41" y="4772124"/>
            <a:ext cx="10788316" cy="4351338"/>
          </a:xfrm>
        </p:spPr>
        <p:txBody>
          <a:bodyPr/>
          <a:lstStyle/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Рельсовые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скрепления, их виды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внедряется анкерное рельсовое скрепление АРС-4.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Благодаря отсутствию резьбовых соединений оно не требует обслуживания, что позволяет существенно сократить затраты на содержание пути.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B5DE47-2465-4E2A-810D-4C951A79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42" y="871870"/>
            <a:ext cx="8849939" cy="37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5FD320-4ED5-434C-A253-1C4407AD8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706" y="1515771"/>
            <a:ext cx="6014294" cy="19132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399AF-03D1-49B1-AF34-ABDECFAE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1237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0C50F-7EDD-4E45-90DE-DBC11090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5565"/>
            <a:ext cx="6809874" cy="2261936"/>
          </a:xfrm>
        </p:spPr>
        <p:txBody>
          <a:bodyPr/>
          <a:lstStyle/>
          <a:p>
            <a:pPr indent="309563" algn="just"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Угон пути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рельсов по шпалам 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шпалами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</a:t>
            </a:r>
          </a:p>
          <a:p>
            <a:pPr indent="309563" algn="just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предотвращения угона пути является применение щебеночного балласта и раздельных промежуточных скреплений, которые обеспечивают достаточное сопротивление продольному перемещению рельсов и не требуют дополнительных средств закрепления.</a:t>
            </a:r>
          </a:p>
          <a:p>
            <a:pPr indent="309563" algn="just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нераздельном и смешанном скреплениях для предотвращения угона пути применяют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противоугоны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противоугоны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пружинные, представляющие собой пружинную скобу, защемляемую на подошве рельса и упирающуюся в шпалу.</a:t>
            </a:r>
          </a:p>
          <a:p>
            <a:pPr indent="309563" algn="just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Самозаклинивающийся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противоугон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скобы и клина с упором, который прижимается к шпале и при перемещении рельса заклинивается все сильнее. </a:t>
            </a:r>
          </a:p>
          <a:p>
            <a:pPr indent="309563" algn="just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Пружинные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противоугоны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легче клиновых, состоят из одной детали, хорошо работают как на однопутных, так и на двухпутных линиях, уход за ними требует меньших затрат рабочей силы.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912BB-9AA4-4A2B-9116-7F14A04E40F1}"/>
              </a:ext>
            </a:extLst>
          </p:cNvPr>
          <p:cNvSpPr txBox="1"/>
          <p:nvPr/>
        </p:nvSpPr>
        <p:spPr>
          <a:xfrm>
            <a:off x="7134728" y="3753852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- Пружинный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противоугон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- Самозаклинивающийся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противоугон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A5629-32EB-46AD-956A-C1FB777E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870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03613-1E6F-4127-86BD-DBFB40CC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7563"/>
            <a:ext cx="12191999" cy="5445419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сведения о железнодорожном транспорте.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железнодорожным транспортом.</a:t>
            </a:r>
          </a:p>
          <a:p>
            <a:pPr marL="0" lvl="0" indent="1350963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1.1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железнодорожного транспорта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место в единой транспортной системе. </a:t>
            </a:r>
          </a:p>
          <a:p>
            <a:pPr marL="0" lvl="0" indent="1350963" ea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1.2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принципы и стадии проектирования железных дорог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1350963" ea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1.3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 и путевое хозяйство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Стрелочные переводы и стрелочные улицы, их назначение и устройство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Локомотивы и локомотивное хозяйство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lvl="0" indent="0" eaLnBrk="0" fontAlgn="auto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Вагоны и вагонное хозяйство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lvl="0" indent="0" eaLnBrk="0" fontAlgn="auto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Раздельные пункты. Понятие о железнодорожных узлах.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lvl="0" indent="0" eaLnBrk="0" fontAlgn="auto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Автоматика и телемеханика и связь на железнодорожном транспорте</a:t>
            </a:r>
            <a:endParaRPr lang="ru-RU" altLang="ru-RU" sz="1600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lvl="0" indent="-1168400" eaLnBrk="0" fontAlgn="auto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Габариты приближения строений на железнодорожном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транспорте. Искусственные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сооружения.</a:t>
            </a:r>
            <a:endParaRPr lang="ru-RU" altLang="ru-RU" sz="1600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lvl="0" indent="-1168400" eaLnBrk="0" fontAlgn="auto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Электроснабжение железных дорог.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перевозок и график движения поездов.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68513" lvl="0" indent="-1168400" eaLnBrk="0" fontAlgn="auto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Материально-техническое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снабжение железных дорог.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55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D2B10-32B3-45B0-8BC5-39B105B0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870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462A9-AFD3-499E-917B-BC62C62B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48047"/>
            <a:ext cx="6340643" cy="3539736"/>
          </a:xfrm>
        </p:spPr>
        <p:txBody>
          <a:bodyPr/>
          <a:lstStyle/>
          <a:p>
            <a:pPr indent="395288"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Бесстыковой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рогрессивная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совершенная конструкция. </a:t>
            </a:r>
          </a:p>
          <a:p>
            <a:pPr indent="39528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устранения стыков снижается динамическое воздействие на путь, существенно уменьшается износ колес подвижного состава и сопротивление движению поездов, что сокращает расход топлива и электроэнергии на тягу поездов.</a:t>
            </a:r>
          </a:p>
          <a:p>
            <a:pPr indent="39528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сокращение числа стыковых скреплений за счет сварки отдельных звеньев в плети дает экономию металла, позволяет снизить расходы на содержание и ремонт пути.</a:t>
            </a:r>
          </a:p>
          <a:p>
            <a:pPr indent="395288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931D7A-8562-455A-80E4-D1782E03B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 b="5737"/>
          <a:stretch/>
        </p:blipFill>
        <p:spPr bwMode="auto">
          <a:xfrm>
            <a:off x="6485021" y="1290700"/>
            <a:ext cx="5536280" cy="36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6CBB7-1448-40A6-89E3-64A06547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605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FAC87-0E9F-43FC-8AD9-CE4465511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745" y="1089109"/>
            <a:ext cx="5827536" cy="4351338"/>
          </a:xfrm>
        </p:spPr>
        <p:txBody>
          <a:bodyPr/>
          <a:lstStyle/>
          <a:p>
            <a:pPr indent="39528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особенностей бесстыкового пути состоит в том, что хорошо закрепленные рельсовые плети при повышении или понижении температуры не могут изменять свою длину.</a:t>
            </a:r>
          </a:p>
          <a:p>
            <a:pPr indent="39528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этого, существует два способа эксплуатации бесстыкового пути. </a:t>
            </a:r>
          </a:p>
          <a:p>
            <a:pPr indent="395288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способ, являющийся наиболее эффективным и широко применяемым, предусматривает закрепление рельсов на постоянный температурный режим эксплуатации. </a:t>
            </a:r>
          </a:p>
          <a:p>
            <a:pPr indent="395288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способ, применяемый при больших перепадах температур по сезонам года, предусматривает сезонные разрядки температурных напряжений с закреплением плетей два раза в год: на летний и зимний режимы. </a:t>
            </a:r>
          </a:p>
          <a:p>
            <a:pPr indent="395288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особенности температурно-напряженного бесстыкового пути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значительные дополнительные температурные напряжения в рельсах и перемещения концевых участков от изменения температуры. Это обусловливает специальные требования к конструкции верхнего строения и к технологии укладки, содержания и ремонта пути.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ntprf.ru/wp-content/uploads/2017/11/p1_5.jpg">
            <a:extLst>
              <a:ext uri="{FF2B5EF4-FFF2-40B4-BE49-F238E27FC236}">
                <a16:creationId xmlns:a16="http://schemas.microsoft.com/office/drawing/2014/main" id="{A0157BA9-6B34-4292-8704-1767E43D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5" y="1212112"/>
            <a:ext cx="5613285" cy="377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89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86D4-D254-412C-8D95-521C5F0A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1238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A90256-5314-456F-A79A-1E265A458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0510"/>
            <a:ext cx="6930188" cy="2676774"/>
          </a:xfrm>
        </p:spPr>
        <p:txBody>
          <a:bodyPr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Рельсовая колея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расстояние между внутренними боковыми гранями головок рельсов.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ПТЭ верх головок рельсов обеих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ните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Рельсовая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колея на прямых и кривых участках пути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прямых участках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в одном уровне. Разрешается на прямых участках пути на всей протяженности каждого из них содержать одну рельсовую нить на 6 мм выше другой.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прохождении поездов по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кривым участкам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путь испытывает значительные дополнительные воздействия от колес подвижного состава.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избежать резких ударов гребней колес о рельсы при входе поезда в кривые, значительных перегрузок наружных рельсовых нитей из-за появления центробежных сил, облегчить вписывание подвижного состава в кривые и прохождение по ним: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увеличивают ширину колеи;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предотвращают искажения проектной кривизны пути;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наружные рельсовые нити располагают выше внутренних;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местах сопряжений прямых участков пути с кривыми устраивают переходные кривые;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уменьшают расстояния между шпалами;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смазывают боковые поверхности соприкосновения гребней колес с рельсами.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62D77F-9ECC-4E87-B409-CA5D770AE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02" y="1621464"/>
            <a:ext cx="4876800" cy="31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093C5-48AE-4446-983F-7AC4394D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87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988D32-6A43-49F1-8935-638B6C951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71" y="1605515"/>
            <a:ext cx="5390706" cy="3720843"/>
          </a:xfrm>
        </p:spPr>
        <p:txBody>
          <a:bodyPr/>
          <a:lstStyle/>
          <a:p>
            <a:pPr indent="395288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размеров рельсовой колеи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колесных пар подвижного состава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рельсовой колеи тесно связано с конструкцией и размерами колесных пар подвижного состава. </a:t>
            </a:r>
          </a:p>
          <a:p>
            <a:pPr indent="395288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крайними осями колесных пар, соединенных рамой, называется жесткой колесной базой, а между крайними осями вагона или ло­комотива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колесной базой.</a:t>
            </a:r>
          </a:p>
          <a:p>
            <a:pPr indent="395288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Жесткое соединение колесных пар обеспечивает их устойчивое положение на рельсах, но в то же время затрудняет прохождение в кривых малого радиуса, где возможно их заклинивание.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688151-1D07-4C02-AC29-CDDE9D24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47" y="1476062"/>
            <a:ext cx="5158452" cy="33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9D974C-2576-4262-BF8C-6F8637A35438}"/>
              </a:ext>
            </a:extLst>
          </p:cNvPr>
          <p:cNvSpPr txBox="1"/>
          <p:nvPr/>
        </p:nvSpPr>
        <p:spPr>
          <a:xfrm>
            <a:off x="7568583" y="4867296"/>
            <a:ext cx="316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Колесная пара на рельсовой колее</a:t>
            </a:r>
          </a:p>
        </p:txBody>
      </p:sp>
    </p:spTree>
    <p:extLst>
      <p:ext uri="{BB962C8B-B14F-4D97-AF65-F5344CB8AC3E}">
        <p14:creationId xmlns:p14="http://schemas.microsoft.com/office/powerpoint/2010/main" val="22652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83A896-4EAD-4D8D-85A8-7384419FB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193" y="1253331"/>
            <a:ext cx="5403091" cy="4351338"/>
          </a:xfrm>
        </p:spPr>
        <p:txBody>
          <a:bodyPr/>
          <a:lstStyle/>
          <a:p>
            <a:pPr indent="48895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размеров рельсовой колеи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колесных пар подвижного состава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внутренними гранями головок рельсов называется шириной колеи. Эта ширина складывается из расстояния между колесами (1440 мм + 3 мм), двух толщин гребней (от 25 до 33 мм) и зазоров между колесами и рельсами, необходимых для свободного прохождения колесных пар. </a:t>
            </a:r>
          </a:p>
          <a:p>
            <a:pPr indent="48895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нормальной (широкой) колеи в прямых и кривых участках пути с радиусом более 349 м, принятая в России, составляет 1520 мм с допуском в сторону уширения 8 мм, а на участках со скоростью движения до 50 км/ч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мм. Допуск в сторону сужения равен 4 мм.</a:t>
            </a:r>
          </a:p>
          <a:p>
            <a:pPr indent="48895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тяжелых условиях (горные линии, внутризаводские пути и т. д.), когда применяют очень крутые кривые и ширина колеи 1528 мм оказывается недостаточна, может быть допущено дополнительное уширение, но при условии укладки контррельсов и других устройств, исключающих возможность провала колес внутрь колеи.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BE8A397-3B31-41C5-876E-1FE1F3578429}"/>
              </a:ext>
            </a:extLst>
          </p:cNvPr>
          <p:cNvGrpSpPr/>
          <p:nvPr/>
        </p:nvGrpSpPr>
        <p:grpSpPr>
          <a:xfrm>
            <a:off x="264818" y="1105897"/>
            <a:ext cx="6096000" cy="5079151"/>
            <a:chOff x="5846910" y="1027924"/>
            <a:chExt cx="6096000" cy="507915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CFCA225-C396-46D8-B0C6-762D300D8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6910" y="1027924"/>
              <a:ext cx="6048375" cy="286702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92DC211-1920-42C6-ACAB-D8B67456A95A}"/>
                </a:ext>
              </a:extLst>
            </p:cNvPr>
            <p:cNvSpPr/>
            <p:nvPr/>
          </p:nvSpPr>
          <p:spPr>
            <a:xfrm>
              <a:off x="6096000" y="3798751"/>
              <a:ext cx="584691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Положение колесной пары в рельсовой колее на прямом участке пути: 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ширина колеса; δ1, δ2 – зазоры между гребнями колес и рабочими гранями головок рельса;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h1, h2 – толщина гребней колес; 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 – утолщение гребней колес выше расчетной плоскости; 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 – насадка колес; 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 – ширина колесной пары;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 – ширина колеи</a:t>
              </a:r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AD093C5-48AE-4446-983F-7AC4394DDF14}"/>
              </a:ext>
            </a:extLst>
          </p:cNvPr>
          <p:cNvSpPr txBox="1">
            <a:spLocks/>
          </p:cNvSpPr>
          <p:nvPr/>
        </p:nvSpPr>
        <p:spPr bwMode="auto">
          <a:xfrm>
            <a:off x="-29350" y="8860"/>
            <a:ext cx="12221349" cy="87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6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34C55D-680D-4B4C-B5B3-0854480E9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16" y="1356875"/>
            <a:ext cx="6604591" cy="4089727"/>
          </a:xfrm>
        </p:spPr>
        <p:txBody>
          <a:bodyPr/>
          <a:lstStyle/>
          <a:p>
            <a:pPr indent="309563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размеров рельсовой колеи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колесных пар подвижного состава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pPr indent="309563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благоприятным является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вписывание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кривую жесткой базы локомотива или вагона, когда передняя ось прижата гребнем одного колеса к наружной рельсовой нити, а задняя касается гребнем внутренней рельсовой нити; при этом задняя ось оказывается расположенной по направлению радиуса кривой. </a:t>
            </a:r>
          </a:p>
          <a:p>
            <a:pPr indent="309563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жесткая база единицы подвижного состава устанавливается внутри колеи совершенно свободно.</a:t>
            </a:r>
          </a:p>
          <a:p>
            <a:pPr indent="309563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неблагоприятным видом вписывания является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заклиненное вписывание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оба крайних колеса в жесткой базе оказываются прижатыми гребнями к рельсу. Такое вписывание вызывает очень большое сопротивление движению поезда и небезопасное давление колес на рельсы. </a:t>
            </a:r>
          </a:p>
          <a:p>
            <a:pPr indent="309563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Вписывание, по своему характеру занимающее промежуточное положение между свободным и заклиненным, называют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принудительным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6343CE2-6B45-4E37-BB61-4C4618F41DAC}"/>
              </a:ext>
            </a:extLst>
          </p:cNvPr>
          <p:cNvGrpSpPr/>
          <p:nvPr/>
        </p:nvGrpSpPr>
        <p:grpSpPr>
          <a:xfrm>
            <a:off x="7442788" y="833655"/>
            <a:ext cx="3727017" cy="2266546"/>
            <a:chOff x="7442788" y="833655"/>
            <a:chExt cx="3727017" cy="226654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EF74108-0AF5-499E-BFA6-F7E6149AF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2788" y="1411397"/>
              <a:ext cx="3727017" cy="1688804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C6D8000-B6D4-4920-979D-3BEE7DAF3F41}"/>
                </a:ext>
              </a:extLst>
            </p:cNvPr>
            <p:cNvSpPr/>
            <p:nvPr/>
          </p:nvSpPr>
          <p:spPr>
            <a:xfrm>
              <a:off x="8110133" y="833655"/>
              <a:ext cx="23923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/>
                <a:t>Свободное вписывание двухосного вагона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AAE7A6-DC0A-4C43-A7D1-E67F084C2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455" y="3757800"/>
            <a:ext cx="2713808" cy="179111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A390EF-AFF8-4497-B5D5-ABFC3AE7BCD3}"/>
              </a:ext>
            </a:extLst>
          </p:cNvPr>
          <p:cNvSpPr/>
          <p:nvPr/>
        </p:nvSpPr>
        <p:spPr>
          <a:xfrm>
            <a:off x="7955676" y="5548913"/>
            <a:ext cx="3154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Заклиненное вписывание вагона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AD093C5-48AE-4446-983F-7AC4394DDF1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87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12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51" y="1161734"/>
            <a:ext cx="11302964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BD2785-227A-4C49-9907-8127E5275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433" y="1060081"/>
            <a:ext cx="6785344" cy="4824471"/>
          </a:xfrm>
        </p:spPr>
        <p:txBody>
          <a:bodyPr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предназначением путевого хозяйства является содержание пути и путевых устройств в постоянной исправности, с целью обеспечения безопасного и плавного движения поездов с наибольшими скоростями, установленными для данного участка.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ОАО «РЖД» руководство путевым хозяйством осуществляет Центральная Дирекция инфраструктуры, а на дорогах – дорожные Дирекции инфраструктуры.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дорожной Дирекции инфраструктуры: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совместно со службой экономики и финансов дороги плановых заданий для региональных дистанций пути и подчиненных ей предприятий и организаций;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выполнением планов;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руководство предприятиями;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достижений науки и техники, научной организации труда, передового опыта;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бесперебойности и безопасности движения поездов.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Структура управления путевым хозяйством">
            <a:extLst>
              <a:ext uri="{FF2B5EF4-FFF2-40B4-BE49-F238E27FC236}">
                <a16:creationId xmlns:a16="http://schemas.microsoft.com/office/drawing/2014/main" id="{978F6CA9-E678-4347-9824-B907660C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6" y="899228"/>
            <a:ext cx="40386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14A433-694D-4A84-912E-73149D2EC807}"/>
              </a:ext>
            </a:extLst>
          </p:cNvPr>
          <p:cNvSpPr/>
          <p:nvPr/>
        </p:nvSpPr>
        <p:spPr>
          <a:xfrm>
            <a:off x="913446" y="5299778"/>
            <a:ext cx="2988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управления путевым хозяйством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2149" y="280013"/>
            <a:ext cx="3743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</p:spTree>
    <p:extLst>
      <p:ext uri="{BB962C8B-B14F-4D97-AF65-F5344CB8AC3E}">
        <p14:creationId xmlns:p14="http://schemas.microsoft.com/office/powerpoint/2010/main" val="33697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037A0-C209-4E02-8F5B-83576AD5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997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pic>
        <p:nvPicPr>
          <p:cNvPr id="9" name="Picture 2" descr="Ð­Ð»ÐµÐ¼ÐµÐ½ÑÑ Ð²ÐµÑÑÐ½ÐµÐ³Ð¾ ÑÑÑÐ¾ÐµÐ½Ð¸Ñ Ð¿Ñ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0" y="1568455"/>
            <a:ext cx="6538977" cy="42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59125" y="3404650"/>
            <a:ext cx="4774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нижнему строению пути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земляного полотна, относятся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сооружения: мосты, путепроводы, эстакады, виадуки, тоннели,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59125" y="1927322"/>
            <a:ext cx="4774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Верхнее строение пути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конструкция, состоящая из рельсов, скреплений, рельсовых опор (шпалы) и других специальных устройств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923" y="921981"/>
            <a:ext cx="11494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путь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верхнего строения (рельсы, шпалы, стрелочные переводы, и т.д.) и нижнего строения (земляное полотно, водоотводные и искусственные сооружения). </a:t>
            </a:r>
          </a:p>
        </p:txBody>
      </p:sp>
    </p:spTree>
    <p:extLst>
      <p:ext uri="{BB962C8B-B14F-4D97-AF65-F5344CB8AC3E}">
        <p14:creationId xmlns:p14="http://schemas.microsoft.com/office/powerpoint/2010/main" val="12598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037A0-C209-4E02-8F5B-83576AD5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997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F5AB2C-D639-4BDA-846A-4E8F998D5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68"/>
          <a:stretch/>
        </p:blipFill>
        <p:spPr>
          <a:xfrm>
            <a:off x="318687" y="1192159"/>
            <a:ext cx="4944855" cy="201251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BD9382-738C-4DCC-8B6E-D8B6AE84BDF8}"/>
              </a:ext>
            </a:extLst>
          </p:cNvPr>
          <p:cNvSpPr/>
          <p:nvPr/>
        </p:nvSpPr>
        <p:spPr>
          <a:xfrm>
            <a:off x="574732" y="3267665"/>
            <a:ext cx="105689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верхнего строения пути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80000"/>
              </a:lnSpc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рельсы,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шпалы,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промежуточные рельсовые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скрепления, 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щебеночный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балласт, 5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песчаная подушка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9BABB5F-59F8-468C-BC50-4E4764634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32" y="4284565"/>
            <a:ext cx="11126624" cy="1712087"/>
          </a:xfrm>
        </p:spPr>
        <p:txBody>
          <a:bodyPr/>
          <a:lstStyle/>
          <a:p>
            <a:pPr marL="85725" indent="538163" algn="just"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пути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балластный слой, рельсы, рельсовые скрепления,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противоугоны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стрелочные переводы, шпалы, глухие пересечения, мостовые и переводные брусья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" indent="538163" algn="just"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пути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для направления движения подвижного состава, восприятия силовых воздействий от его колес и передачи их на нижнее строение. </a:t>
            </a:r>
          </a:p>
          <a:p>
            <a:pPr marL="85725" indent="538163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соединенные со шпалами, образуют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рельсошпальную (путевую) решетку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шпалы во избежание продольных и поперечных смещений заглубляются в балластный слой, укладываемый на основную площадку земляного полотна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" indent="538163" algn="just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358775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lide-share.ru/slide/286893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75" r="2355" b="7029"/>
          <a:stretch/>
        </p:blipFill>
        <p:spPr bwMode="auto">
          <a:xfrm>
            <a:off x="5437849" y="919602"/>
            <a:ext cx="5604244" cy="21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0067C-E95F-41A8-B292-F384816A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250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52A97-157C-4FFC-A7B7-F3FF16B2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36" y="882502"/>
            <a:ext cx="11545864" cy="563385"/>
          </a:xfrm>
        </p:spPr>
        <p:txBody>
          <a:bodyPr/>
          <a:lstStyle/>
          <a:p>
            <a:pPr indent="309563" algn="just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Рельсы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основной несущий элемент верхнего строения пути. Они представляют собой стальные брусья специальных сечений, по которым движется подвижной состав. Материалом для рельсов служит высокопрочная углеродистая сталь.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0F87E9-9B93-4B1D-AE9F-B1F3BC9A851B}"/>
              </a:ext>
            </a:extLst>
          </p:cNvPr>
          <p:cNvSpPr txBox="1"/>
          <p:nvPr/>
        </p:nvSpPr>
        <p:spPr>
          <a:xfrm>
            <a:off x="2013573" y="5352845"/>
            <a:ext cx="459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рельса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головка рельса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шейка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подошва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E06A07-96D4-4890-B6C6-0C9449F4E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05" y="1529128"/>
            <a:ext cx="3570590" cy="3515504"/>
          </a:xfrm>
          <a:prstGeom prst="rect">
            <a:avLst/>
          </a:prstGeom>
        </p:spPr>
      </p:pic>
      <p:pic>
        <p:nvPicPr>
          <p:cNvPr id="6146" name="Picture 2" descr="https://presentacii.ru/documents_2/e6a6911ede0f852be4bd87b61fb3ede3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13202" b="5210"/>
          <a:stretch/>
        </p:blipFill>
        <p:spPr bwMode="auto">
          <a:xfrm>
            <a:off x="8123298" y="1984080"/>
            <a:ext cx="3961300" cy="27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0F87E9-9B93-4B1D-AE9F-B1F3BC9A851B}"/>
              </a:ext>
            </a:extLst>
          </p:cNvPr>
          <p:cNvSpPr txBox="1"/>
          <p:nvPr/>
        </p:nvSpPr>
        <p:spPr>
          <a:xfrm>
            <a:off x="7881295" y="5160483"/>
            <a:ext cx="4594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Поперечный профиль рельса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avatars.mds.yandex.net/get-pdb/1209255/ca7f1454-6e9f-4fa7-bcbe-14f6dffd5148/s1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9"/>
          <a:stretch/>
        </p:blipFill>
        <p:spPr bwMode="auto">
          <a:xfrm>
            <a:off x="190517" y="1595005"/>
            <a:ext cx="3822478" cy="35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46B6D-F05C-44E0-BAAD-226F9896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250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BA696-6B52-4DDB-B89A-F438B8A1B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187" y="5286374"/>
            <a:ext cx="5972175" cy="942975"/>
          </a:xfrm>
        </p:spPr>
        <p:txBody>
          <a:bodyPr/>
          <a:lstStyle/>
          <a:p>
            <a:pPr marL="0" indent="447675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массы и поперечного профиля рельсы подразделяются на типы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Р50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Р65 и Р75.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означает «рельс», а цифра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округленную массу одного погонного метра в килограммах.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 г. в путь укладывали также рельсы типа Р43.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4287" y="882503"/>
            <a:ext cx="3971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РЕЛЬСЫ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nova78.ru/wp-content/gallery/proverka-rels/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13382" r="51303" b="4873"/>
          <a:stretch/>
        </p:blipFill>
        <p:spPr bwMode="auto">
          <a:xfrm>
            <a:off x="819150" y="1221057"/>
            <a:ext cx="46101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.studref.com/htm/img/39/7347/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12" y="1221057"/>
            <a:ext cx="6278126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0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C47C6-3319-4B18-A27A-B469CA79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3135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E73848F-CE3D-4558-802B-7237EBCF04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76625" y="923116"/>
            <a:ext cx="47053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РЕЛЬСОВОЙ СТАЛИ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49" y="3152326"/>
            <a:ext cx="5019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свойства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 (С)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общая прочность рельсов при изгибе, твердость и износостойкость</a:t>
            </a:r>
          </a:p>
          <a:p>
            <a:pPr indent="4476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Марганец (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увеличивает твердость, износостойкость и вязкость рельсовой стали</a:t>
            </a:r>
          </a:p>
          <a:p>
            <a:pPr indent="447675" algn="just">
              <a:tabLst>
                <a:tab pos="62865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Кремний (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Si)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твердость и износостойкость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204938"/>
            <a:ext cx="5019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примеси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 (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повышает хрупкость рельсов при низких температурах</a:t>
            </a:r>
          </a:p>
          <a:p>
            <a:pPr indent="4476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Сера (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красноломкость рельсов (при прокате рельсов образуются трещины)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853" y="5484855"/>
            <a:ext cx="1146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Микролегирующие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модифицирующие добавки Ванадий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титан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цирконий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улучшают структуру и качество стали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cf.ppt-online.org/files1/slide/d/DYqwSfZ2RyNWgOQiAkCJeGl3PKtzvXT48duaMhxbHn/slide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65319" r="12727" b="11995"/>
          <a:stretch/>
        </p:blipFill>
        <p:spPr bwMode="auto">
          <a:xfrm>
            <a:off x="1366837" y="1318046"/>
            <a:ext cx="82581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0067C-E95F-41A8-B292-F384816A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250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presentacii.ru/documents_2/e6a6911ede0f852be4bd87b61fb3ede3/img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6" b="33963"/>
          <a:stretch/>
        </p:blipFill>
        <p:spPr bwMode="auto">
          <a:xfrm>
            <a:off x="471767" y="1497029"/>
            <a:ext cx="6595603" cy="211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udref.com/htm/img/39/7347/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31" y="1289934"/>
            <a:ext cx="4610022" cy="476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79791" y="882502"/>
            <a:ext cx="400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РЕЛЬСОВ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767" y="4039623"/>
            <a:ext cx="62298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инспекторские клейма, </a:t>
            </a: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клеймо ОТК завода, </a:t>
            </a: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место нанесения номера по расположению его в слитке, </a:t>
            </a: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место нанесения номера плавки стали, </a:t>
            </a: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место указания порядкового номера рельса от головной части слитка, </a:t>
            </a: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место выпуклой маркировки, обозначающей завод-изготовитель, месяц и год проката, тип рельса  (повторяется примерно через 2,5 м по длине рельса)</a:t>
            </a:r>
          </a:p>
        </p:txBody>
      </p:sp>
      <p:sp>
        <p:nvSpPr>
          <p:cNvPr id="9" name="Овал 8"/>
          <p:cNvSpPr/>
          <p:nvPr/>
        </p:nvSpPr>
        <p:spPr>
          <a:xfrm>
            <a:off x="5443672" y="1647824"/>
            <a:ext cx="285616" cy="266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819973" y="1914257"/>
            <a:ext cx="285617" cy="23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188387" y="1738314"/>
            <a:ext cx="259414" cy="237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505680" y="2936081"/>
            <a:ext cx="208820" cy="18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515206" y="2321554"/>
            <a:ext cx="232632" cy="2023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515206" y="2628900"/>
            <a:ext cx="232632" cy="202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2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7D9C8759-7590-497E-9F33-09AA753BC839}" vid="{2E095FE4-AE6A-401C-9C96-CBCAE0915C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1440</TotalTime>
  <Words>1806</Words>
  <Application>Microsoft Office PowerPoint</Application>
  <PresentationFormat>Широкоэкранный</PresentationFormat>
  <Paragraphs>180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Verdana</vt:lpstr>
      <vt:lpstr>Тема1</vt:lpstr>
      <vt:lpstr>Презентация PowerPoint</vt:lpstr>
      <vt:lpstr>Содержание темы</vt:lpstr>
      <vt:lpstr>Презентация PowerPoint</vt:lpstr>
      <vt:lpstr>Путь и путевое хозяйство</vt:lpstr>
      <vt:lpstr>Путь и путевое хозяйство</vt:lpstr>
      <vt:lpstr>Путь и путевое хозяйство</vt:lpstr>
      <vt:lpstr>Путь и путевое хозяйство</vt:lpstr>
      <vt:lpstr>Путь и путевое хозяйство</vt:lpstr>
      <vt:lpstr>Путь и путевое хозяйство</vt:lpstr>
      <vt:lpstr>Путь и путевое хозяйство</vt:lpstr>
      <vt:lpstr>Презентация PowerPoint</vt:lpstr>
      <vt:lpstr>Путь и путевое хозяйство</vt:lpstr>
      <vt:lpstr>Путь и путевое хозяйство</vt:lpstr>
      <vt:lpstr>Путь и путевое хозяйство</vt:lpstr>
      <vt:lpstr>Путь и путевое хозяйство</vt:lpstr>
      <vt:lpstr>Путь и путевое хозяйство</vt:lpstr>
      <vt:lpstr>Путь и путевое хозяйство</vt:lpstr>
      <vt:lpstr>Путь и путевое хозяйство</vt:lpstr>
      <vt:lpstr>Путь и путевое хозяйство</vt:lpstr>
      <vt:lpstr>Путь и путевое хозяйство</vt:lpstr>
      <vt:lpstr>Путь и путевое хозяйство</vt:lpstr>
      <vt:lpstr>Путь и путевое хозяйство</vt:lpstr>
      <vt:lpstr>  Путь и путевое хозяйство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Мунтян</dc:creator>
  <cp:lastModifiedBy>RGUPS</cp:lastModifiedBy>
  <cp:revision>127</cp:revision>
  <dcterms:created xsi:type="dcterms:W3CDTF">2020-01-28T15:24:48Z</dcterms:created>
  <dcterms:modified xsi:type="dcterms:W3CDTF">2020-03-24T11:49:05Z</dcterms:modified>
</cp:coreProperties>
</file>