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7"/>
  </p:notesMasterIdLst>
  <p:sldIdLst>
    <p:sldId id="307" r:id="rId2"/>
    <p:sldId id="308" r:id="rId3"/>
    <p:sldId id="311" r:id="rId4"/>
    <p:sldId id="312" r:id="rId5"/>
    <p:sldId id="322" r:id="rId6"/>
    <p:sldId id="313" r:id="rId7"/>
    <p:sldId id="314" r:id="rId8"/>
    <p:sldId id="315" r:id="rId9"/>
    <p:sldId id="316" r:id="rId10"/>
    <p:sldId id="317" r:id="rId11"/>
    <p:sldId id="319" r:id="rId12"/>
    <p:sldId id="320" r:id="rId13"/>
    <p:sldId id="321" r:id="rId14"/>
    <p:sldId id="318" r:id="rId15"/>
    <p:sldId id="323" r:id="rId1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D60093"/>
    <a:srgbClr val="00FFFF"/>
    <a:srgbClr val="FFFF66"/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7" autoAdjust="0"/>
    <p:restoredTop sz="94660"/>
  </p:normalViewPr>
  <p:slideViewPr>
    <p:cSldViewPr>
      <p:cViewPr varScale="1">
        <p:scale>
          <a:sx n="72" d="100"/>
          <a:sy n="72" d="100"/>
        </p:scale>
        <p:origin x="216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C6AD998-B82D-4EAC-9353-B6633BC8A0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8096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B67F-607B-403E-9803-F7B8F342BC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09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3340F-12F8-4F71-BD00-A1B6655BA7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314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CAEC-0603-4396-A9D7-B7C4BA6BED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064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755AC-0ACB-4435-B257-585F9F17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08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0897-1000-4060-AF5B-727B5DA743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08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0B96-E85B-4356-B151-23AB42C1F9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16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9C498-2E7B-4497-B5C8-08C2389FFB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102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F6E19-0322-418D-8CD1-FEDCE3F2FD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67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E8869-95FE-4D76-AB6A-3D8EBDF415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264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52BE-8137-4B3C-ADAA-967B8B0B2F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599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8FD96-555F-4863-9AC2-54EAD6905B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650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D839F4-1B61-4D8E-AB17-13A2333534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тит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4"/>
            <a:ext cx="12192000" cy="686289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51384" y="3409554"/>
            <a:ext cx="8429684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altLang="ru-RU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Общий курс железных дорог (ОКЖД)</a:t>
            </a:r>
          </a:p>
        </p:txBody>
      </p:sp>
      <p:sp>
        <p:nvSpPr>
          <p:cNvPr id="6" name="Подзаголовок 2">
            <a:extLst/>
          </p:cNvPr>
          <p:cNvSpPr txBox="1">
            <a:spLocks/>
          </p:cNvSpPr>
          <p:nvPr/>
        </p:nvSpPr>
        <p:spPr bwMode="auto">
          <a:xfrm>
            <a:off x="-744760" y="4591446"/>
            <a:ext cx="11646966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4613" indent="-1344613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железнодорожном транспорте.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44613" indent="-1344613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Структура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железнодорожным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транспортом»</a:t>
            </a:r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>
            <a:extLst/>
          </p:cNvPr>
          <p:cNvSpPr txBox="1">
            <a:spLocks/>
          </p:cNvSpPr>
          <p:nvPr/>
        </p:nvSpPr>
        <p:spPr>
          <a:xfrm>
            <a:off x="191344" y="6237312"/>
            <a:ext cx="3738546" cy="333375"/>
          </a:xfrm>
          <a:prstGeom prst="rect">
            <a:avLst/>
          </a:prstGeom>
        </p:spPr>
        <p:txBody>
          <a:bodyPr anchor="b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Автор: </a:t>
            </a:r>
            <a:r>
              <a:rPr lang="ru-RU" sz="1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к.т.н., доцент </a:t>
            </a:r>
            <a:r>
              <a:rPr lang="ru-RU" sz="1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Репешко</a:t>
            </a:r>
            <a:r>
              <a:rPr lang="ru-RU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Н.А.</a:t>
            </a:r>
            <a:endParaRPr lang="ru-RU" sz="1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/>
          </p:cNvPr>
          <p:cNvSpPr/>
          <p:nvPr/>
        </p:nvSpPr>
        <p:spPr>
          <a:xfrm>
            <a:off x="1415480" y="5517232"/>
            <a:ext cx="8834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1.2 </a:t>
            </a:r>
            <a:r>
              <a:rPr lang="ru-RU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Общие принципы и стадии проектирования железных дорог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/>
          </p:cNvPr>
          <p:cNvSpPr txBox="1">
            <a:spLocks/>
          </p:cNvSpPr>
          <p:nvPr/>
        </p:nvSpPr>
        <p:spPr>
          <a:xfrm>
            <a:off x="1411759" y="78979"/>
            <a:ext cx="9978082" cy="701675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Ростовский государственный университет путей сообщения</a:t>
            </a:r>
          </a:p>
        </p:txBody>
      </p:sp>
      <p:sp>
        <p:nvSpPr>
          <p:cNvPr id="10" name="Прямоугольник 17"/>
          <p:cNvSpPr>
            <a:spLocks noChangeArrowheads="1"/>
          </p:cNvSpPr>
          <p:nvPr/>
        </p:nvSpPr>
        <p:spPr bwMode="auto">
          <a:xfrm>
            <a:off x="6350" y="785813"/>
            <a:ext cx="12185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Кафедра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«Станции и грузовая работа»</a:t>
            </a:r>
            <a:endParaRPr lang="ru-RU" altLang="ru-RU" sz="2200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6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1000">
        <p:blinds dir="vert"/>
      </p:transition>
    </mc:Choice>
    <mc:Fallback>
      <p:transition spd="slow" advClick="0" advTm="1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11928648" cy="4968552"/>
          </a:xfrm>
        </p:spPr>
        <p:txBody>
          <a:bodyPr/>
          <a:lstStyle/>
          <a:p>
            <a:pPr marL="363538" indent="538163" algn="just">
              <a:lnSpc>
                <a:spcPct val="100000"/>
              </a:lnSpc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отступления геометрических размеров земляного полотна от современных норм.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изменение формы земляного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эксплуатации под воздействием поездных нагрузок, под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гидрогеологических факторов и из-за низкого качества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земляного полотна.</a:t>
            </a:r>
          </a:p>
          <a:p>
            <a:pPr marL="0" indent="538163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видами деформаций земляного полотна являются:</a:t>
            </a:r>
          </a:p>
          <a:p>
            <a:pPr marL="0" indent="711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искажение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основной площадки;</a:t>
            </a:r>
          </a:p>
          <a:p>
            <a:pPr marL="0" indent="711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просадки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711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пучины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711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сплывы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откосов насыпей и выемок;</a:t>
            </a:r>
          </a:p>
          <a:p>
            <a:pPr marL="0" indent="711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осыпи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обвалы.</a:t>
            </a:r>
          </a:p>
          <a:p>
            <a:pPr marL="174625" indent="538163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распространенной деформацией земляного полотна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искажение формы основной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балластные корыта,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балластные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ложа, балластные мешки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6967"/>
            <a:ext cx="12192000" cy="853680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земляного полотна и борьба с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артинки по запросу искажение формы основной площадки рель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844824"/>
            <a:ext cx="3888432" cy="21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просадка ж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656" y="4627173"/>
            <a:ext cx="3809583" cy="216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16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430" y="2209927"/>
            <a:ext cx="3824785" cy="145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14649"/>
            <a:ext cx="3600400" cy="1991314"/>
          </a:xfrm>
          <a:prstGeom prst="rect">
            <a:avLst/>
          </a:prstGeom>
        </p:spPr>
      </p:pic>
      <p:pic>
        <p:nvPicPr>
          <p:cNvPr id="1038" name="Picture 14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4660191"/>
            <a:ext cx="3759545" cy="210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tdata.ru/u16/photo8221/20206003280-0/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4645777"/>
            <a:ext cx="3420145" cy="221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26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875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625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125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225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725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675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175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7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32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6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1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3717032"/>
            <a:ext cx="6408712" cy="2376264"/>
          </a:xfrm>
        </p:spPr>
        <p:txBody>
          <a:bodyPr/>
          <a:lstStyle/>
          <a:p>
            <a:pPr marL="174625" indent="449263">
              <a:spcBef>
                <a:spcPts val="0"/>
              </a:spcBef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балластного корыта являются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449263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неправильное сооружение земляного полотна, когда для отсыпки насыпей применяются разнородные грунты, когда верх его не уплотняется укаткой, остается неоправленным по нормальному профилю и засыпается балластом без предварительной ликвидации углублений от шпал временных путей;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449263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неправильное содержание земляного полотна, когда вода задерживается на нем из-за запущенности обочин или когда пропускаются тяжелые поезда по пути, уложенному на неполный балластный слой;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449263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недостаточная толщина балластного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-16967"/>
            <a:ext cx="12192000" cy="85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земляного полотна и борьба с ним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tudfile.net/html/2706/957/html_jmS0dGVXto.u492/img-ENjtk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836712"/>
            <a:ext cx="4248472" cy="28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erch-most.ru/wp-content/uploads/2017/06/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2646496"/>
            <a:ext cx="5112568" cy="383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59896" y="105273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92125" algn="just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Балластное корыто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деформация основной площадки земляного полотна, когда вместо правильного ее очертания, обеспечивающего сток воды, образуются углубления, заполненные балластом и задерживающие воду, которые разжижают грунт земляного полотна, нарушая его устойчивость.</a:t>
            </a:r>
          </a:p>
        </p:txBody>
      </p:sp>
    </p:spTree>
    <p:extLst>
      <p:ext uri="{BB962C8B-B14F-4D97-AF65-F5344CB8AC3E}">
        <p14:creationId xmlns:p14="http://schemas.microsoft.com/office/powerpoint/2010/main" val="400030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380" y="1052736"/>
            <a:ext cx="11197244" cy="5400600"/>
          </a:xfrm>
        </p:spPr>
        <p:txBody>
          <a:bodyPr/>
          <a:lstStyle/>
          <a:p>
            <a:pPr marL="0" indent="623888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Балластное ложе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общее (под несколькими шпалами) углубление в глинистых грунтах, слагающих основную площадку. Вытянутое вдоль пути балластное ложе, иногда имеющее продольный уклон, заполнено балластными материалами. Достигает глубины 40 - 50 см и чаще возникает на насыпях и нулевых местах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>
              <a:buNone/>
            </a:pPr>
            <a:endParaRPr lang="ru-R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>
              <a:buNone/>
            </a:pPr>
            <a:endParaRPr lang="ru-RU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>
              <a:buNone/>
            </a:pPr>
            <a:endParaRPr lang="ru-R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>
              <a:buNone/>
            </a:pPr>
            <a:endParaRPr lang="ru-RU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>
              <a:buNone/>
            </a:pPr>
            <a:endParaRPr lang="ru-R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 algn="just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Опознавательные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просадки пути, толчки, перекосы, разжижение и выплески балласта, трещины на поверхности балластного слоя, трещины на откосах и обочинах; выпирание грунтов на междупутья, в кюветы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 algn="just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Неотложные меры: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отвод воды от балластной призмы; устранение неисправностей верхнего строения пути; осушение грунтов основной площадки односторонними или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двусторонними прорезями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срезкой глинистых бортов ниже дна ложа с заменой дренирующим грунтом. При наличии грунтовых вод, поступления воды из выемки по балластному ложу - каптаж ключей, устройство прорезей-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преградителей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восстановление дренажей, лотков, канав.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600" y="0"/>
            <a:ext cx="12192000" cy="85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земляного полотна и борьба с ним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677" y="1988840"/>
            <a:ext cx="3015843" cy="17281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1844824"/>
            <a:ext cx="1928928" cy="18862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248" y="1844824"/>
            <a:ext cx="2929309" cy="202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8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325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825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052735"/>
            <a:ext cx="11521280" cy="5400599"/>
          </a:xfrm>
        </p:spPr>
        <p:txBody>
          <a:bodyPr/>
          <a:lstStyle/>
          <a:p>
            <a:pPr marL="0" indent="536575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Балластный мешок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изолированное значительное углубление в глинистых грунтах, слагающих основную площадку и тело земляного полотна, заполненное песчаными, в том числе балластными, материалами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7325" indent="533400">
              <a:buNone/>
            </a:pPr>
            <a:endParaRPr lang="ru-R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>
              <a:buNone/>
            </a:pPr>
            <a:endParaRPr lang="ru-RU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>
              <a:buNone/>
            </a:pPr>
            <a:endParaRPr lang="ru-R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>
              <a:buNone/>
            </a:pPr>
            <a:endParaRPr lang="ru-RU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>
              <a:buNone/>
            </a:pPr>
            <a:endParaRPr lang="ru-R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>
              <a:buNone/>
            </a:pPr>
            <a:endParaRPr lang="ru-R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53340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Опознавательные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просадки пути, толчки, перекосы, разжижение и выплески балласта; трещины на поверхности балластного слоя; трещины на откосах и обочинах; выпирание грунтов на междупутья, в кюветы; образование на откосах потеков грунта, смешанного с песком; выпучивание откосов насыпей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7325" indent="53340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Неотложные меры: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разжижения балластного слоя, выправка пути, устранение застоев воды на поверхности основной площадки, в балластных мешках, гнездах; выпуск воды из мест наружного и внутреннего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застоя;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подъемка пути на балласт или замена слабых грунтов основной площадки; приведение верхнего строения пути к типу, соответствующему условиям эксплуатации линии.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-16967"/>
            <a:ext cx="12192000" cy="85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земляного полотна и борьба с ним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1700808"/>
            <a:ext cx="2391128" cy="1970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1628800"/>
            <a:ext cx="4536504" cy="218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6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175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675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4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71" y="1036154"/>
            <a:ext cx="11305256" cy="2232248"/>
          </a:xfrm>
        </p:spPr>
        <p:txBody>
          <a:bodyPr/>
          <a:lstStyle/>
          <a:p>
            <a:pPr marL="0" indent="623888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укладке звеньевого пути стыковые зазоры должны устанавливаться в зависимости от температуры рельсов во время укладки. При эксплуатации звеньевого пути, по условию его устойчивости, допускается иметь не более двух нулевых зазоров подряд, кроме случаев, когда эти зазоры являются номинальными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23888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бесстыковом пути удлиняются или укорачиваются только концы рельсовых плетей, средняя часть плети остаётся неподвижной. Возникающее в неподвижной части рельса напряжение σ не зависит от типа и длины рельса.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6967"/>
            <a:ext cx="12192000" cy="853680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земляного полотна и борьба с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90" y="2996952"/>
            <a:ext cx="7601025" cy="301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20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3372" y="908720"/>
            <a:ext cx="11305256" cy="40934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взят из свободных информационно-справочных источников:</a:t>
            </a:r>
          </a:p>
          <a:p>
            <a:pPr indent="360000"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дороги. Общий курс: Учебник / Ефименко Ю.И., Ковалев В.И., Логинов С.И.; Под ред. Ефименко Ю.И., - 6-е изд., перераб. и доп. - М.:УМЦ ЖДТ, 2014. - 503 с.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Медведева, И.И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Общий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железных дорог : учеб. пособие / И.И. Медведева .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ДПО «Учебно-методический центр по образованию на железнодорожном транспорте», 2019. – 206 c. – ISBN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978-5-907055-93-3.</a:t>
            </a:r>
          </a:p>
          <a:p>
            <a:pPr marL="514350" indent="288925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Ермакова, Т.А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Технология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перевозочного процесса : учеб. пособие / Т.А. Ермакова .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ДПО «Учебно-методический центр по образованию на железнодорожном транспорте», 2019. – 334 c. – ISBN 978-5-907055-48-3</a:t>
            </a:r>
          </a:p>
          <a:p>
            <a:pPr marL="514350" indent="288925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397968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-21336"/>
            <a:ext cx="121920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32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Содержание </a:t>
            </a:r>
            <a:r>
              <a:rPr lang="ru-RU" altLang="ru-RU" sz="32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темы</a:t>
            </a:r>
            <a:endParaRPr lang="ru-RU" altLang="ru-RU" sz="32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0" y="1124744"/>
            <a:ext cx="12192000" cy="417550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r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Раздел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сведения о железнодорожном транспорте. </a:t>
            </a:r>
          </a:p>
          <a:p>
            <a:pPr lvl="0" indent="1970088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Структура управления железнодорожным транспортом.</a:t>
            </a:r>
          </a:p>
          <a:p>
            <a:pPr lvl="0" indent="1350963"/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1.1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 железнодорожного транспорта </a:t>
            </a:r>
          </a:p>
          <a:p>
            <a:pPr lvl="0" indent="1350963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и его место в единой транспортной системе. </a:t>
            </a:r>
          </a:p>
          <a:p>
            <a:pPr lvl="0" indent="1350963">
              <a:spcAft>
                <a:spcPts val="800"/>
              </a:spcAft>
            </a:pP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1.2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принципы и стадии проектирования железных дорог.</a:t>
            </a:r>
          </a:p>
          <a:p>
            <a:pPr lvl="0" indent="1350963">
              <a:spcAft>
                <a:spcPts val="80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1.3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Путь и путевое хозяйство</a:t>
            </a:r>
          </a:p>
          <a:p>
            <a:pPr lvl="0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Раздел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Стрелочные переводы и стрелочные улицы, их назначение и устройство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pPr lvl="0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Раздел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Локомотивы и локомотивное хозяйство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lvl="0" fontAlgn="auto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Вагоны и вагонное хозяйство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lvl="0" fontAlgn="auto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Раздельные пункты. Понятие о железнодорожных узлах.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lvl="0" fontAlgn="auto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Автоматика и телемеханика и связь на железнодорожном транспорте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068513" lvl="0" indent="-1168400" fontAlgn="auto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Габариты приближения строений на железнодорожном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транспорте. Искусственные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сооружения.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068513" lvl="0" indent="-1168400" fontAlgn="auto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8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Электроснабжение железных дорог.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перевозок и график движения поездов.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снабжение железных дорог.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2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2000">
        <p:blinds dir="vert"/>
      </p:transition>
    </mc:Choice>
    <mc:Fallback>
      <p:transition spd="slow" advClick="0" advTm="2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6712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элементы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ntprf.ru/wp-content/uploads/2017/11/p1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908720"/>
            <a:ext cx="3960440" cy="238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284984"/>
            <a:ext cx="117132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элементами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железнодорожного пути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нижнее строение пути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верхнее строение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пути.</a:t>
            </a:r>
          </a:p>
          <a:p>
            <a:pPr indent="4445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элементам 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верхнего строения пути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относятся рельсы, рельсовые скрепления, шпалы – деревянные или железобетонные (или другие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подрельсовых оснований – железобетонные плиты, блоки, рамы), стрелочные переводы, глухие пересечения, переводные брусья (или железобетонные подстрелочные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балластный слой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4500" algn="just"/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нижнему строению относятся </a:t>
            </a:r>
            <a:r>
              <a:rPr lang="ru-RU" sz="1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земляное полотно</a:t>
            </a: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(насыпи, выемки, полунасыпи, полувыемки, полунасыпи-полувыемки) и некоторые искусственные </a:t>
            </a:r>
            <a:r>
              <a:rPr lang="ru-RU" sz="1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сооружения, такие как: мосты, путепроводы, виадуки, эстакады и тоннели.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cs8.pikabu.ru/post_img/big/2016/07/01/8/14673815291578441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4581128"/>
            <a:ext cx="5921124" cy="186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08" y="908720"/>
            <a:ext cx="7716514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653136"/>
            <a:ext cx="5597740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87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6712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земляного полотна 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насыпях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1824" y="836712"/>
            <a:ext cx="7128792" cy="2808312"/>
          </a:xfrm>
        </p:spPr>
        <p:txBody>
          <a:bodyPr/>
          <a:lstStyle/>
          <a:p>
            <a:pPr marL="179388" marR="3175" indent="62388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отсыпки насыпей наиболее жела</a:t>
            </a:r>
            <a:r>
              <a:rPr lang="ru-RU" sz="18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тельны скальные, крупнообломочные грунты (щебенистые, галечниковые, </a:t>
            </a:r>
            <a:r>
              <a:rPr lang="ru-RU" sz="18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гравийные) и песчаные, которые обладают высокой несущей способностью,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хорошо пропускают воду, не изменяют своих свойств при увлажнении. Грун</a:t>
            </a:r>
            <a:r>
              <a:rPr lang="ru-RU" sz="18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 основания земляного полотна чаще представлены глиной, песком, супе</a:t>
            </a:r>
            <a:r>
              <a:rPr lang="ru-RU" sz="18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сью и суглинками. И земляное полотно в основном сооружается именно из </a:t>
            </a:r>
            <a:r>
              <a:rPr lang="ru-RU" sz="1800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таких грунтов и в таких грунтах</a:t>
            </a:r>
            <a:r>
              <a:rPr lang="ru-RU" sz="1800" spc="2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79388" marR="3175" indent="62388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Грунт плохо пропускает воду, а при замерзании подвергается неравномер</a:t>
            </a:r>
            <a:r>
              <a:rPr lang="ru-RU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ному пучению.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3175" indent="6254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возведения насыпей разрешается использовать все грунты, кроме </a:t>
            </a:r>
            <a:r>
              <a:rPr lang="ru-RU" sz="18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глинистых избыточно увлажненных или избыточно засоленных, сильно набухающих, заторфованных, а также жирных глин, торфов, ила, гипса, мела.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3175" indent="6254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обеспечения надежности конструкции земляного полотна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производится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уплотнение грунтов в насыпях и, в необходимых случаях, в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выемках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 основной площадкой, на нулевых местах и в основаниях насыпей. Грунты насыпей послойно уплотняются специальными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грунтоуплотняющими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машинами.</a:t>
            </a:r>
          </a:p>
        </p:txBody>
      </p:sp>
      <p:pic>
        <p:nvPicPr>
          <p:cNvPr id="4" name="Picture 5" descr="Элементы верхнего строения пу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"/>
          <a:stretch/>
        </p:blipFill>
        <p:spPr bwMode="auto">
          <a:xfrm>
            <a:off x="119336" y="908720"/>
            <a:ext cx="4749547" cy="2401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1384" y="3789040"/>
            <a:ext cx="316835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верхнего строения пути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рельсы,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шпалы,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промежуточные рельсовые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скрепления, 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4 -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щебеночный балласт,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песчаная подушка </a:t>
            </a:r>
          </a:p>
        </p:txBody>
      </p:sp>
    </p:spTree>
    <p:extLst>
      <p:ext uri="{BB962C8B-B14F-4D97-AF65-F5344CB8AC3E}">
        <p14:creationId xmlns:p14="http://schemas.microsoft.com/office/powerpoint/2010/main" val="137355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32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4032" y="908719"/>
            <a:ext cx="5544616" cy="5400601"/>
          </a:xfrm>
        </p:spPr>
        <p:txBody>
          <a:bodyPr/>
          <a:lstStyle/>
          <a:p>
            <a:pPr marL="0" indent="533400" algn="just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бровка земляного полотна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сооружаемого из скальных, крупнообломочных, а также песчаных дренирующих грунтов,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профильной выемка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площадка земляного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поверхности земли;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3400" algn="just">
              <a:spcBef>
                <a:spcPts val="0"/>
              </a:spcBef>
              <a:buNone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полунасыпь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полувыемка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площадка с одной стороны совпадает с земной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с другой выше или ниже ее;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3400" algn="just">
              <a:spcBef>
                <a:spcPts val="0"/>
              </a:spcBef>
              <a:buNone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полунасыпь-полувыемка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площадка с одной стороны выше, а с другой ниже поверхности земли и нулевое место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площадка расположена на уровне земной поверхности.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34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распространены на железных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насыпи и выемки.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34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Нулевые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неизбежны при переходе из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выемки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насыпь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случаях они недопустимы, т.к. подвержены снежным заносам и поэтому при проектировании продольного профиля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их стремятся заменять насыпями.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"/>
            <a:ext cx="12192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земляного полотна на выемках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908720"/>
            <a:ext cx="4602117" cy="5550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1464" y="105273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8577" y="214122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5903" y="3059560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3472" y="4064187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8577" y="558061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71464" y="1124744"/>
            <a:ext cx="292068" cy="2865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271464" y="2204864"/>
            <a:ext cx="292068" cy="2865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343472" y="3142442"/>
            <a:ext cx="292068" cy="2865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343472" y="4149080"/>
            <a:ext cx="292068" cy="2865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271464" y="5661248"/>
            <a:ext cx="292068" cy="2865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22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8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925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67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75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665"/>
            <a:ext cx="12192000" cy="813047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Водоотводные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устройства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4221088"/>
            <a:ext cx="11089232" cy="2461046"/>
          </a:xfrm>
        </p:spPr>
        <p:txBody>
          <a:bodyPr/>
          <a:lstStyle/>
          <a:p>
            <a:pPr indent="495300" algn="just">
              <a:spcBef>
                <a:spcPts val="0"/>
              </a:spcBef>
              <a:buNone/>
            </a:pPr>
            <a:r>
              <a:rPr lang="ru-RU" sz="1800" spc="-1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Для защиты земляного полотна от неблагоприятных природных воздействий предусматривается комплекс различных защитных, </a:t>
            </a:r>
            <a:r>
              <a:rPr lang="ru-RU" sz="1800" spc="-15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водоотводных </a:t>
            </a:r>
            <a:r>
              <a:rPr lang="ru-RU" sz="1800" spc="-1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и укрепительных сооружений.</a:t>
            </a:r>
          </a:p>
          <a:p>
            <a:pPr marL="265113" indent="723900" algn="just">
              <a:spcBef>
                <a:spcPts val="0"/>
              </a:spcBef>
              <a:buNone/>
            </a:pPr>
            <a:r>
              <a:rPr lang="ru-RU" sz="1800" spc="-15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Устойчивость </a:t>
            </a:r>
            <a:r>
              <a:rPr lang="ru-RU" sz="1800" spc="-1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и надежность работы земляного полотна во многом зависят от наличия и исправности водоотводных устройств и сооружений. Притекающая к </a:t>
            </a:r>
            <a:r>
              <a:rPr lang="ru-RU" sz="1800" spc="-1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земляному полотну поверхностная вода приводит к размывам, деформациям и разрушениям земляного полотна. Борьба с проникшей в грунт водой сложнее и дороже мер по отводу поверхностной воды. Для защиты земляного полотна от </a:t>
            </a:r>
            <a:r>
              <a:rPr lang="ru-RU" sz="1800" spc="-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атмосферных вод, от размывов ими и проникновения воды в грунт в первую </a:t>
            </a:r>
            <a:r>
              <a:rPr lang="ru-RU" sz="1800" spc="-2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очередь осуществляют планировку всех поверхностей земляного полотна, поло</a:t>
            </a:r>
            <a:r>
              <a:rPr lang="ru-RU" sz="1800" spc="-1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сы отвода, берм, резервов, кавальеров, водосборных и водоотводных устройств</a:t>
            </a:r>
            <a:r>
              <a:rPr lang="ru-RU" sz="1800" spc="-15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ru-RU" sz="1800" dirty="0"/>
          </a:p>
        </p:txBody>
      </p:sp>
      <p:pic>
        <p:nvPicPr>
          <p:cNvPr id="1026" name="Picture 2" descr="http://yo31.ru/uploads/railway/image04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196752"/>
            <a:ext cx="540059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28" y="980728"/>
            <a:ext cx="6048671" cy="1684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360" y="3140968"/>
            <a:ext cx="5400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водоотводная канава; 2 - бровка; 3 - обочина;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4 - земляное полотно; 5 - балластный слой; 6 - откос; 7 - берма; 8 - резерв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1" y="2708920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кавальер; 2 - забанкетная канава; 3 - откос кавальера; 4 - банкет; 5-бровка откоса; 6 - обочина;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7 - балластный слой; 8 - кювет; 9 - бровка основной площадки, 10 - основная площадка; 11 - откос выемки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4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75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9525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375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180" y="-1"/>
            <a:ext cx="12207180" cy="836713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Водоотводные устройства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2393" y="1025818"/>
            <a:ext cx="7840264" cy="5802369"/>
          </a:xfrm>
        </p:spPr>
        <p:txBody>
          <a:bodyPr/>
          <a:lstStyle/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перехвата, сбора и отвода поверхностных вод применяют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и сооружения: канавы, лотки, специальную планировку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земной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поверхности, устройства ливневой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канализации.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45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Канавы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(водоотводные, кюветы, нагорные) - наиболее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для сбора и отвода воды. Форма их, как правило,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трапецеидальная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размер определяется на основании гидравлических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445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стесненных условиях (в населенных пунктах, на станциях), а также при слабых грунтах, не способных удержать откосы канавы, вместо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канав применяют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водоотводные лотки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445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Лотки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иметь трапецеидальную и прямоугольную формы. Железобетонные лотки применяют двух видов: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междушпальные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междупутные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Междушпальные лотки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имеют глубину 0,35, 0,50 и 0,70 м. Для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грунтовой воды в боковых стенках лотка имеются дренажные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отверстия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стенками лотка отсыпают фильтры из песка, гравия или щебня,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предохраняющие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лотки от засорения через дренажные отверстия.</a:t>
            </a:r>
          </a:p>
          <a:p>
            <a:pPr marL="0" indent="432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Междупутные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лотки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выпускают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глубиной 0,75, 1,25 и 1,50 м при длине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блоков 1,00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2,00 м.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uccr.su/upload/iblock/713/7139e4b07af9795fae6150e3b462e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" y="980728"/>
            <a:ext cx="419561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emgid.ru/wp-content/uploads/2018/07/%D0%A1%D0%B8%D1%81%D1%82%D0%B5%D0%BC%D1%8B-%D0%B2%D0%BE%D0%B4%D0%BE%D0%BE%D1%82%D0%B2%D0%B5%D0%B4%D0%B5%D0%BD%D0%B8%D1%8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2"/>
          <a:stretch/>
        </p:blipFill>
        <p:spPr bwMode="auto">
          <a:xfrm>
            <a:off x="109038" y="4005065"/>
            <a:ext cx="3873084" cy="216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8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84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8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3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37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78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61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965"/>
            <a:ext cx="12192000" cy="825748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откосов земляного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полотна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980728"/>
            <a:ext cx="11809312" cy="3772619"/>
          </a:xfrm>
        </p:spPr>
        <p:txBody>
          <a:bodyPr/>
          <a:lstStyle/>
          <a:p>
            <a:pPr marL="26988" indent="506413" algn="just">
              <a:spcAft>
                <a:spcPts val="0"/>
              </a:spcAft>
              <a:buNone/>
            </a:pPr>
            <a:r>
              <a:rPr lang="ru-RU" sz="1800" spc="-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Для защиты откосов насыпей, выемок и берм применяют посев семян мно</a:t>
            </a:r>
            <a:r>
              <a:rPr lang="ru-RU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голетних злаковых и бобовых трав. Дерн способен защитить от размыва </a:t>
            </a:r>
            <a:r>
              <a:rPr lang="ru-RU" sz="1800" spc="5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отк</a:t>
            </a:r>
            <a:r>
              <a:rPr lang="ru-RU" sz="18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осы </a:t>
            </a:r>
            <a:r>
              <a:rPr lang="ru-RU" sz="1800" spc="1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земляного полотна на неподтопляемых участках. При больших высо</a:t>
            </a:r>
            <a:r>
              <a:rPr lang="ru-RU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тах насыпей для предотвращения смыва семян и удержания их на откосе до </a:t>
            </a:r>
            <a:r>
              <a:rPr lang="ru-RU" sz="1800" spc="1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образования корневой системы посев трав производится в деревянных или 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железобетонных обрешетках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или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 использованием георешеток.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4445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представлены железобетонные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обрешетки для укрепления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откосов земляного полотна: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2780928"/>
            <a:ext cx="5570000" cy="1972419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4799856" y="3717032"/>
            <a:ext cx="288032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5087888" y="3717032"/>
            <a:ext cx="576064" cy="360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871864" y="4227747"/>
            <a:ext cx="288032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464152" y="4077073"/>
            <a:ext cx="288032" cy="1506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36551" y="40430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9846" y="33816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03313" y="421459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64121" y="39369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97786" y="379473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75406" y="379473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7688" y="5085184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обрешетка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посев трав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железобетонная свайка</a:t>
            </a:r>
          </a:p>
        </p:txBody>
      </p:sp>
    </p:spTree>
    <p:extLst>
      <p:ext uri="{BB962C8B-B14F-4D97-AF65-F5344CB8AC3E}">
        <p14:creationId xmlns:p14="http://schemas.microsoft.com/office/powerpoint/2010/main" val="338025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" grpId="0"/>
      <p:bldP spid="24" grpId="0"/>
      <p:bldP spid="25" grpId="0"/>
      <p:bldP spid="26" grpId="0"/>
      <p:bldP spid="27" grpId="0"/>
      <p:bldP spid="2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967"/>
            <a:ext cx="12192000" cy="853680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земляного полотна и борьба с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980728"/>
            <a:ext cx="11593288" cy="3240360"/>
          </a:xfrm>
        </p:spPr>
        <p:txBody>
          <a:bodyPr/>
          <a:lstStyle/>
          <a:p>
            <a:pPr marL="0" indent="533400" algn="just">
              <a:buNone/>
            </a:pPr>
            <a:r>
              <a:rPr lang="ru-RU" sz="1800" spc="2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 настоящее время основным требованием к перевозочному процессу </a:t>
            </a:r>
            <a:r>
              <a:rPr lang="ru-RU" sz="1800" spc="1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является обеспечение безопасности движения поездов и надежности работ</a:t>
            </a:r>
            <a:r>
              <a:rPr lang="ru-RU" sz="1800" spc="1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ы технических средств. Земляное полотно как важнейший элемент железнодорожного пути играет в этом первостепенную роль. Так как существую</a:t>
            </a:r>
            <a:r>
              <a:rPr lang="ru-RU" sz="1800" spc="2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щее земляное полотно сооружалось в разное время по разным нормам, то оно характеризуется большим разнообразием конструктивных размеров, </a:t>
            </a:r>
            <a:r>
              <a:rPr lang="ru-RU" sz="1800" spc="1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геометрических параметров и состоянием. Несмотря на это, земляное по</a:t>
            </a:r>
            <a:r>
              <a:rPr lang="ru-RU" sz="1800" spc="2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лотно на значительном протяжении сети железных дорог России работает 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удовлетворительно. Однако примерно на 11 % эксплуатационной длины сети </a:t>
            </a:r>
            <a:r>
              <a:rPr lang="ru-RU" sz="1800" spc="15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оно имеет дефекты и деформации.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286155"/>
            <a:ext cx="4536504" cy="308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3286155"/>
            <a:ext cx="4836549" cy="308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90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7CB2EA6F-98E7-4D2A-9E0F-52702281033C}" vid="{950C0F12-49E9-47AB-984F-F2D20D69A75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5313</TotalTime>
  <Words>1358</Words>
  <Application>Microsoft Office PowerPoint</Application>
  <PresentationFormat>Широкоэкранный</PresentationFormat>
  <Paragraphs>119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Times New Roman</vt:lpstr>
      <vt:lpstr>Verdana</vt:lpstr>
      <vt:lpstr>Wingdings</vt:lpstr>
      <vt:lpstr>Тема1</vt:lpstr>
      <vt:lpstr>Презентация PowerPoint</vt:lpstr>
      <vt:lpstr>Презентация PowerPoint</vt:lpstr>
      <vt:lpstr>Основные элементы пути</vt:lpstr>
      <vt:lpstr>Устройство земляного полотна на насыпях</vt:lpstr>
      <vt:lpstr>Презентация PowerPoint</vt:lpstr>
      <vt:lpstr>Водоотводные устройства</vt:lpstr>
      <vt:lpstr>Водоотводные устройства</vt:lpstr>
      <vt:lpstr>Укрепление откосов земляного полотна</vt:lpstr>
      <vt:lpstr>Деформация земляного полотна и борьба с ним</vt:lpstr>
      <vt:lpstr>Деформация земляного полотна и борьба с ним</vt:lpstr>
      <vt:lpstr>Презентация PowerPoint</vt:lpstr>
      <vt:lpstr>Презентация PowerPoint</vt:lpstr>
      <vt:lpstr>Презентация PowerPoint</vt:lpstr>
      <vt:lpstr>Деформация земляного полотна и борьба с ним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Natalia</cp:lastModifiedBy>
  <cp:revision>335</cp:revision>
  <dcterms:created xsi:type="dcterms:W3CDTF">2011-11-04T21:03:41Z</dcterms:created>
  <dcterms:modified xsi:type="dcterms:W3CDTF">2020-05-01T19:25:55Z</dcterms:modified>
</cp:coreProperties>
</file>