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7"/>
  </p:notesMasterIdLst>
  <p:sldIdLst>
    <p:sldId id="307" r:id="rId2"/>
    <p:sldId id="308" r:id="rId3"/>
    <p:sldId id="311" r:id="rId4"/>
    <p:sldId id="312" r:id="rId5"/>
    <p:sldId id="322" r:id="rId6"/>
    <p:sldId id="313" r:id="rId7"/>
    <p:sldId id="314" r:id="rId8"/>
    <p:sldId id="315" r:id="rId9"/>
    <p:sldId id="316" r:id="rId10"/>
    <p:sldId id="317" r:id="rId11"/>
    <p:sldId id="319" r:id="rId12"/>
    <p:sldId id="320" r:id="rId13"/>
    <p:sldId id="321" r:id="rId14"/>
    <p:sldId id="318" r:id="rId15"/>
    <p:sldId id="323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D60093"/>
    <a:srgbClr val="00FFFF"/>
    <a:srgbClr val="FFFF66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4660"/>
  </p:normalViewPr>
  <p:slideViewPr>
    <p:cSldViewPr>
      <p:cViewPr varScale="1">
        <p:scale>
          <a:sx n="112" d="100"/>
          <a:sy n="112" d="100"/>
        </p:scale>
        <p:origin x="25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6AD998-B82D-4EAC-9353-B6633BC8A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096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B67F-607B-403E-9803-F7B8F342B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340F-12F8-4F71-BD00-A1B6655BA7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14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CAEC-0603-4396-A9D7-B7C4BA6BED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6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55AC-0ACB-4435-B257-585F9F17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8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0897-1000-4060-AF5B-727B5DA743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08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0B96-E85B-4356-B151-23AB42C1F9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6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C498-2E7B-4497-B5C8-08C2389FF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02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6E19-0322-418D-8CD1-FEDCE3F2FD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7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8869-95FE-4D76-AB6A-3D8EBDF41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64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52BE-8137-4B3C-ADAA-967B8B0B2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99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FD96-555F-4863-9AC2-54EAD6905B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50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D839F4-1B61-4D8E-AB17-13A233353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тит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4"/>
            <a:ext cx="12192000" cy="68628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51384" y="3409554"/>
            <a:ext cx="8429684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altLang="ru-RU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Общий курс железных дорог (ОКЖД)</a:t>
            </a:r>
          </a:p>
        </p:txBody>
      </p:sp>
      <p:sp>
        <p:nvSpPr>
          <p:cNvPr id="6" name="Подзаголовок 2">
            <a:extLst/>
          </p:cNvPr>
          <p:cNvSpPr txBox="1">
            <a:spLocks/>
          </p:cNvSpPr>
          <p:nvPr/>
        </p:nvSpPr>
        <p:spPr bwMode="auto">
          <a:xfrm>
            <a:off x="-744760" y="4591446"/>
            <a:ext cx="11646966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железнодорожном транспорте.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4613" indent="-1344613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Структура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железнодорожным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транспортом»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>
            <a:extLst/>
          </p:cNvPr>
          <p:cNvSpPr txBox="1">
            <a:spLocks/>
          </p:cNvSpPr>
          <p:nvPr/>
        </p:nvSpPr>
        <p:spPr>
          <a:xfrm>
            <a:off x="119336" y="6350645"/>
            <a:ext cx="3738546" cy="333375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к.т.н., доцент </a:t>
            </a:r>
            <a:r>
              <a:rPr lang="ru-RU" sz="1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Репешко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Н.А.</a:t>
            </a: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1415480" y="5517232"/>
            <a:ext cx="8834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1.2 </a:t>
            </a: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Общие принципы и стадии проектирования железных дорог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/>
          </p:cNvPr>
          <p:cNvSpPr txBox="1">
            <a:spLocks/>
          </p:cNvSpPr>
          <p:nvPr/>
        </p:nvSpPr>
        <p:spPr>
          <a:xfrm>
            <a:off x="1411759" y="78979"/>
            <a:ext cx="9978082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10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«Станции и грузовая работа»</a:t>
            </a:r>
            <a:endParaRPr lang="ru-RU" altLang="ru-RU" sz="22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62452"/>
      </p:ext>
    </p:extLst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11928648" cy="4968552"/>
          </a:xfrm>
        </p:spPr>
        <p:txBody>
          <a:bodyPr/>
          <a:lstStyle/>
          <a:p>
            <a:pPr marL="0" indent="538163">
              <a:lnSpc>
                <a:spcPct val="100000"/>
              </a:lnSpc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отступления геометрических размеров земляного полотна от современных норм.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изменение формы земляного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эксплуатации под воздействием поездных нагрузок, под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гидрогеологических факторов и из-за низкого качества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земляного полотна.</a:t>
            </a:r>
          </a:p>
          <a:p>
            <a:pPr marL="0" indent="538163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видами деформаций земляного полотна являются:</a:t>
            </a:r>
          </a:p>
          <a:p>
            <a:pPr marL="0" indent="538163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основной площадки;</a:t>
            </a:r>
          </a:p>
          <a:p>
            <a:pPr marL="0" indent="538163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просадки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538163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пучины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538163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сплывы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откосов насыпей и выемок;</a:t>
            </a:r>
          </a:p>
          <a:p>
            <a:pPr marL="0" indent="538163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осыпи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обвалы.</a:t>
            </a:r>
          </a:p>
          <a:p>
            <a:pPr marL="0" indent="538163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распространенной деформацией земляного полотна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искажение формы основной площадки — балластные корыта,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балластные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ложа, балластные мешки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6967"/>
            <a:ext cx="12192000" cy="853680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земляного полотна и борьба 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и по запросу искажение формы основной площадки рель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844824"/>
            <a:ext cx="3888432" cy="21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росадка ж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56" y="4627173"/>
            <a:ext cx="3809583" cy="21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16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30" y="2209927"/>
            <a:ext cx="3824785" cy="14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14649"/>
            <a:ext cx="3600400" cy="1991314"/>
          </a:xfrm>
          <a:prstGeom prst="rect">
            <a:avLst/>
          </a:prstGeom>
        </p:spPr>
      </p:pic>
      <p:pic>
        <p:nvPicPr>
          <p:cNvPr id="1038" name="Picture 14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660191"/>
            <a:ext cx="3759545" cy="21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6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87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625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125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225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725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675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175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7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2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6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1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412776"/>
            <a:ext cx="11233248" cy="4608512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Балластное корыто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деформация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площадки земляного полотна, когда вместо правильного ее очертания, обеспечивающего сток воды, образуются углубления, заполненные балластом и задерживающие воду,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разжижают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 земляного полотна, нарушая его устойчивость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340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340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340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340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балластного корыта являются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а) неправильное сооружение земляного полотна, когда для отсыпки насыпей применяются разнородные грунты, когда верх его не уплотняется укаткой, остается неоправленным по нормальному профилю и засыпается балластом без предварительной ликвидации углублений от шпал временных путей; б) неправильное содержание земляного полотна, когда вода задерживается на нем из-за запущенности обочин или когда пропускаются тяжелые поезда по пути, уложенному на неполный балластный слой; в) недостаточная толщина балластного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-16967"/>
            <a:ext cx="12192000" cy="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земляного полотна и борьба с ним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08" y="2348880"/>
            <a:ext cx="8966584" cy="13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3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80" y="1052736"/>
            <a:ext cx="11197244" cy="5400600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Балластное ложе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общее (под несколькими шпалами) углубление в глинистых грунтах, слагающих основную площадку. Вытянутое вдоль пути балластное ложе, иногда имеющее продольный уклон, заполнено балластными материалами. Достигает глубины 40 - 50 см и чаще возникает на насыпях и нулевых местах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Опознавательные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просадки пути, толчки, перекосы, разжижение и выплески балласта, трещины на поверхности балластного слоя, трещины на откосах и обочинах; выпирание грунтов на междупутья, в кюветы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Неотложные меры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отвод воды от балластной призмы; устранение неисправностей верхнего строения пути; осушение грунтов основной площадки односторонними или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двусторонними прорезями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срезкой глинистых бортов ниже дна ложа с заменой дренирующим грунтом. При наличии грунтовых вод, поступления воды из выемки по балластному ложу - каптаж ключей, устройство прорезей-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преградителей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восстановление дренажей, лотков, канав.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00" y="0"/>
            <a:ext cx="12192000" cy="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земляного полотна и борьба с ним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677" y="1988840"/>
            <a:ext cx="301584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32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82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052735"/>
            <a:ext cx="11521280" cy="5400599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Балластный мешок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изолированное значительное углубление в глинистых грунтах, слагающих основную площадку и тело земляного полотна, заполненное песчаными, в том числе балластными, материалами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Опознавательные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просадки пути, толчки, перекосы, разжижение и выплески балласта; трещины на поверхности балластного слоя; трещины на откосах и обочинах; выпирание грунтов на междупутья, в кюветы; образование на откосах потеков грунта, смешанного с песком; выпучивание откосов насыпей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7325" indent="533400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Неотложные меры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устранение разжижения балластного слоя, выправка пути, устранение застоев воды на поверхности основной площадки, в балластных мешках, гнездах; выпуск воды из мест наружного и внутреннего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застоя;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подъемка пути на балласт или замена слабых грунтов основной площадки; приведение верхнего строения пути к типу, соответствующему условиям эксплуатации линии.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-16967"/>
            <a:ext cx="12192000" cy="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земляного полотна и борьба с ним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436" y="1772816"/>
            <a:ext cx="2391128" cy="19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17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67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71" y="1036154"/>
            <a:ext cx="11305256" cy="2232248"/>
          </a:xfrm>
        </p:spPr>
        <p:txBody>
          <a:bodyPr/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укладке звеньевого пути стыковые зазоры должны устанавливаться в зависимости от температуры рельсов во время укладки. При эксплуатации звеньевого пути, по условию его устойчивости, допускается иметь не более двух нулевых зазоров подряд, кроме случаев, когда эти зазоры являются номинальными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бесстыковом пути удлиняются или укорачиваются только концы рельсовых плетей, средняя часть плети остаётся неподвижной. Возникающее в неподвижной части рельса напряжение σ не зависит от типа и длины рельса.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6967"/>
            <a:ext cx="12192000" cy="853680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земляного полотна и борьба 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90" y="2996952"/>
            <a:ext cx="7601025" cy="30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368" y="1124744"/>
            <a:ext cx="11305256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indent="36000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Общий курс: Учебник / Ефименко Ю.И., Ковалев В.И., Логинов С.И.; Под ред. Ефименко Ю.И., - 6-е изд., перераб. и доп. - М.:УМЦ ЖДТ, 2014. - 503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Медведева, И.И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железных дорог : учеб. пособие / И.И. Медведева 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206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978-5-907055-93-3.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Ермакова, Т.А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перевозочного процесса : учеб. пособие / Т.А. Ермакова 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334 c. – ISBN 978-5-907055-48-3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97968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-21336"/>
            <a:ext cx="12192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</a:t>
            </a:r>
            <a:r>
              <a:rPr lang="ru-RU" altLang="ru-RU" sz="32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темы</a:t>
            </a:r>
            <a:endParaRPr lang="ru-RU" altLang="ru-RU" sz="32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0" y="1124744"/>
            <a:ext cx="12192000" cy="417550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сведения о железнодорожном транспорте. </a:t>
            </a:r>
          </a:p>
          <a:p>
            <a:pPr lvl="0" indent="1970088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Структура управления железнодорожным транспортом.</a:t>
            </a:r>
          </a:p>
          <a:p>
            <a:pPr lvl="0" indent="1350963"/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1.1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железнодорожного транспорта </a:t>
            </a:r>
          </a:p>
          <a:p>
            <a:pPr lvl="0" indent="135096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и его место в единой транспортной системе. </a:t>
            </a:r>
          </a:p>
          <a:p>
            <a:pPr lvl="0" indent="1350963">
              <a:spcAft>
                <a:spcPts val="80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1.2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принципы и стадии проектирования железных дорог.</a:t>
            </a:r>
          </a:p>
          <a:p>
            <a:pPr lvl="0" indent="1350963">
              <a:spcAft>
                <a:spcPts val="80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1.3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 и путевое хозяйство</a:t>
            </a:r>
          </a:p>
          <a:p>
            <a:pPr lvl="0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Стрелочные переводы и стрелочные улицы, их назначение и устройство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lvl="0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хозяйство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lvl="0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Вагоны и вагонное хозяйство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lvl="0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Раздельные пункты. Понятие о железнодорожных узлах.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lvl="0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Автоматика и телемеханика и связь на железнодорожном транспорте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lvl="0" indent="-1168400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Габариты приближения строений на железнодорожном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транспорте. Искусственные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сооружения.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lvl="0" indent="-1168400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Электроснабжение железных дорог.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перевозок и график движения поездов.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снабжение железных дорог.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28974"/>
      </p:ext>
    </p:extLst>
  </p:cSld>
  <p:clrMapOvr>
    <a:masterClrMapping/>
  </p:clrMapOvr>
  <p:transition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tprf.ru/wp-content/uploads/2017/11/p1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" y="3645023"/>
            <a:ext cx="3169979" cy="238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007" y="980728"/>
            <a:ext cx="11686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элементами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 пути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нижнее строение пути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строение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пути.</a:t>
            </a:r>
          </a:p>
          <a:p>
            <a:pPr indent="4445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элементам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верхнего строения пути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относятся рельсы, рельсовые скрепления, шпалы – деревянные или железобетонные (или другие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подрельсовых оснований – железобетонные плиты, блоки, рамы), стрелочные переводы, глухие пересечения, переводные брусья (или железобетонные подстрелочные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балластный слой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нижнему строению относятся </a:t>
            </a: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земляное полотно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(насыпи, выемки, полунасыпи, полувыемки, полунасыпи-полувыемки) и некоторые искусственные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сооружения, такие как: мосты, путепроводы, виадуки, эстакады и тоннели.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cs8.pikabu.ru/post_img/big/2016/07/01/8/1467381529157844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577478"/>
            <a:ext cx="3400844" cy="23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63" y="3140968"/>
            <a:ext cx="4859184" cy="140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63" y="4797151"/>
            <a:ext cx="4859185" cy="1562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8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земляного полотна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насыпях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824" y="836712"/>
            <a:ext cx="7128792" cy="2808312"/>
          </a:xfrm>
        </p:spPr>
        <p:txBody>
          <a:bodyPr/>
          <a:lstStyle/>
          <a:p>
            <a:pPr marL="179388" marR="3175" indent="6238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отсыпки насыпей наиболее жела</a:t>
            </a:r>
            <a:r>
              <a:rPr lang="ru-RU" sz="1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тельны скальные, крупнообломочные грунты (щебенистые, галечниковые, </a:t>
            </a:r>
            <a:r>
              <a:rPr lang="ru-RU" sz="1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гравийные) и песчаные, которые обладают высокой несущей способностью,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хорошо пропускают воду, не изменяют своих свойств при увлажнении. Грун</a:t>
            </a:r>
            <a:r>
              <a:rPr lang="ru-RU" sz="1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 основания земляного полотна чаще представлены глиной, песком, супе</a:t>
            </a:r>
            <a:r>
              <a:rPr lang="ru-RU" sz="1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сью и суглинками. И земляное полотно в основном сооружается именно из </a:t>
            </a:r>
            <a:r>
              <a:rPr lang="ru-RU" sz="18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таких грунтов и в таких грунтах</a:t>
            </a:r>
            <a:r>
              <a:rPr lang="ru-RU" sz="1800" spc="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79388" marR="3175" indent="6238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Грунт плохо пропускает воду, а при замерзании подвергается неравномер</a:t>
            </a:r>
            <a:r>
              <a:rPr lang="ru-RU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ному пучению.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3175" indent="6254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возведения насыпей разрешается использовать все грунты, кроме </a:t>
            </a:r>
            <a:r>
              <a:rPr lang="ru-RU" sz="1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глинистых избыточно увлажненных или избыточно засоленных, сильно набухающих, заторфованных, а также жирных глин, торфов, ила, гипса, мела.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3175" indent="6254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обеспечения надежности конструкции земляного полотна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производится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уплотнение грунтов в насыпях и, в необходимых случаях, в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выемках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основной площадкой, на нулевых местах и в основаниях насыпей. Грунты насыпей послойно уплотняются специальными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грунтоуплотняющими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машинами.</a:t>
            </a:r>
          </a:p>
        </p:txBody>
      </p:sp>
      <p:pic>
        <p:nvPicPr>
          <p:cNvPr id="4" name="Picture 5" descr="Элементы верхнего строения пу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"/>
          <a:stretch/>
        </p:blipFill>
        <p:spPr bwMode="auto">
          <a:xfrm>
            <a:off x="119336" y="908720"/>
            <a:ext cx="4749547" cy="2401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1384" y="3789040"/>
            <a:ext cx="316835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верхнего строения пути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рельсы,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шпалы,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промежуточные рельсовые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скрепления,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щебеночный балласт,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песчаная подушка </a:t>
            </a:r>
          </a:p>
        </p:txBody>
      </p:sp>
    </p:spTree>
    <p:extLst>
      <p:ext uri="{BB962C8B-B14F-4D97-AF65-F5344CB8AC3E}">
        <p14:creationId xmlns:p14="http://schemas.microsoft.com/office/powerpoint/2010/main" val="13735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3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4032" y="908719"/>
            <a:ext cx="5544616" cy="5400601"/>
          </a:xfrm>
        </p:spPr>
        <p:txBody>
          <a:bodyPr/>
          <a:lstStyle/>
          <a:p>
            <a:pPr marL="0" indent="533400" algn="just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бровка земляного полотна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сооружаемого из скальных, крупнообломочных, а также песчаных дренирующих грунтов,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профильной выемка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площадка земляного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поверхности земли;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3400" algn="just"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полунасыпь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полувыемка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площадка с одной стороны совпадает с земной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 другой выше или ниже ее;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3400" algn="just"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полунасыпь-полувыемка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площадка с одной стороны выше, а с другой ниже поверхности земли и нулевое место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площадка расположена на уровне земной поверхности.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34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распространены на железных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насыпи и выемки.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34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Нулевые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неизбежны при переходе из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выемки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насыпь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случаях они недопустимы, т.к. подвержены снежным заносам и поэтому при проектировании продольного профиля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стремятся заменять насыпями.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"/>
            <a:ext cx="12192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земляного полотна на выемках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08720"/>
            <a:ext cx="4602117" cy="5550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1464" y="10527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8577" y="21412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5903" y="3059560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3472" y="4064187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8577" y="558061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71464" y="1124744"/>
            <a:ext cx="292068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71464" y="2204864"/>
            <a:ext cx="292068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343472" y="3142442"/>
            <a:ext cx="292068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343472" y="4149080"/>
            <a:ext cx="292068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71464" y="5661248"/>
            <a:ext cx="292068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8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92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6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75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665"/>
            <a:ext cx="12192000" cy="813047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Водоотводные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4221088"/>
            <a:ext cx="11089232" cy="2461046"/>
          </a:xfrm>
        </p:spPr>
        <p:txBody>
          <a:bodyPr/>
          <a:lstStyle/>
          <a:p>
            <a:pPr indent="495300" algn="just">
              <a:spcBef>
                <a:spcPts val="0"/>
              </a:spcBef>
              <a:buNone/>
            </a:pPr>
            <a:r>
              <a:rPr lang="ru-RU" sz="1800" spc="-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Для защиты земляного полотна от неблагоприятных природных воздействий предусматривается комплекс различных защитных, </a:t>
            </a:r>
            <a:r>
              <a:rPr lang="ru-RU" sz="1800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водоотводных </a:t>
            </a:r>
            <a:r>
              <a:rPr lang="ru-RU" sz="1800" spc="-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 укрепительных сооружений.</a:t>
            </a:r>
          </a:p>
          <a:p>
            <a:pPr marL="265113" indent="723900" algn="just">
              <a:spcBef>
                <a:spcPts val="0"/>
              </a:spcBef>
              <a:buNone/>
            </a:pPr>
            <a:r>
              <a:rPr lang="ru-RU" sz="1800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Устойчивость </a:t>
            </a:r>
            <a:r>
              <a:rPr lang="ru-RU" sz="1800" spc="-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 надежность работы земляного полотна во многом зависят от наличия и исправности водоотводных устройств и сооружений. Притекающая к </a:t>
            </a:r>
            <a:r>
              <a:rPr lang="ru-RU" sz="1800" spc="-1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земляному полотну поверхностная вода приводит к размывам, деформациям и разрушениям земляного полотна. Борьба с проникшей в грунт водой сложнее и дороже мер по отводу поверхностной воды. Для защиты земляного полотна от </a:t>
            </a:r>
            <a:r>
              <a:rPr lang="ru-RU" sz="1800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атмосферных вод, от размывов ими и проникновения воды в грунт в первую </a:t>
            </a:r>
            <a:r>
              <a:rPr lang="ru-RU" sz="1800" spc="-2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очередь осуществляют планировку всех поверхностей земляного полотна, поло</a:t>
            </a:r>
            <a:r>
              <a:rPr lang="ru-RU" sz="1800" spc="-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сы отвода, берм, резервов, кавальеров, водосборных и водоотводных устройств</a:t>
            </a:r>
            <a:r>
              <a:rPr lang="ru-RU" sz="1800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ru-RU" sz="1800" dirty="0"/>
          </a:p>
        </p:txBody>
      </p:sp>
      <p:pic>
        <p:nvPicPr>
          <p:cNvPr id="1026" name="Picture 2" descr="http://yo31.ru/uploads/railway/image0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96752"/>
            <a:ext cx="540059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28" y="980728"/>
            <a:ext cx="6048671" cy="168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360" y="3140968"/>
            <a:ext cx="540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водоотводная канава; 2 - бровка; 3 - обочина;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земляное полотно; 5 - балластный слой; 6 - откос; 7 - берма; 8 - резерв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1" y="270892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кавальер; 2 - забанкетная канава; 3 - откос кавальера; 4 - банкет; 5-бровка откоса; 6 - обочина;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7 - балластный слой; 8 - кювет; 9 - бровка основной площадки, 10 - основная площадка; 11 - откос выемки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7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52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375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180" y="-1"/>
            <a:ext cx="12207180" cy="836713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Водоотводные устройства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2393" y="1025818"/>
            <a:ext cx="7840264" cy="5802369"/>
          </a:xfrm>
        </p:spPr>
        <p:txBody>
          <a:bodyPr/>
          <a:lstStyle/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перехвата, сбора и отвода поверхностных вод применяют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и сооружения: канавы, лотки, специальную планировку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поверхности, устройства ливневой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Канавы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(водоотводные, кюветы, нагорные) - наиболее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для сбора и отвода воды. Форма их, как правило,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трапецеидальная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размер определяется на основании гидравлических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стесненных условиях (в населенных пунктах, на станциях), а также при слабых грунтах, не способных удержать откосы канавы, вместо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канав применяют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водоотводные лотки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иметь трапецеидальную и прямоугольную формы. Железобетонные лотки применяют двух видов: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междушпальные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междупутные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Междушпальные лотки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глубину 0,35, 0,50 и 0,70 м. 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грунтовой воды в боковых стенках лотка имеются дренажные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стенками лотка отсыпают фильтры из песка, гравия или щебня,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предохраняющие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лотки от засорения через дренажные отверстия.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Междупутные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выпускают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глубиной 0,75, 1,25 и 1,50 м при длине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 1,00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2,00 м.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ccr.su/upload/iblock/713/7139e4b07af9795fae6150e3b462e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" y="980728"/>
            <a:ext cx="41956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emgid.ru/wp-content/uploads/2018/07/%D0%A1%D0%B8%D1%81%D1%82%D0%B5%D0%BC%D1%8B-%D0%B2%D0%BE%D0%B4%D0%BE%D0%BE%D1%82%D0%B2%D0%B5%D0%B4%D0%B5%D0%BD%D0%B8%D1%8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2"/>
          <a:stretch/>
        </p:blipFill>
        <p:spPr bwMode="auto">
          <a:xfrm>
            <a:off x="109038" y="4005065"/>
            <a:ext cx="3873084" cy="216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84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8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37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78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61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965"/>
            <a:ext cx="12192000" cy="825748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откосов земляного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980728"/>
            <a:ext cx="11809312" cy="3772619"/>
          </a:xfrm>
        </p:spPr>
        <p:txBody>
          <a:bodyPr/>
          <a:lstStyle/>
          <a:p>
            <a:pPr marL="26988" indent="506413" algn="just">
              <a:spcAft>
                <a:spcPts val="0"/>
              </a:spcAft>
              <a:buNone/>
            </a:pPr>
            <a:r>
              <a:rPr lang="ru-RU" sz="1800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Для защиты откосов насыпей, выемок и берм применяют посев семян мно</a:t>
            </a:r>
            <a:r>
              <a:rPr lang="ru-RU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голетних злаковых и бобовых трав. Дерн способен защитить от размыва </a:t>
            </a:r>
            <a:r>
              <a:rPr lang="ru-RU" sz="1800" spc="5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отк</a:t>
            </a:r>
            <a:r>
              <a:rPr lang="ru-RU" sz="18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осы </a:t>
            </a:r>
            <a:r>
              <a:rPr lang="ru-RU" sz="1800" spc="1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земляного полотна на неподтопляемых участках. При больших высо</a:t>
            </a:r>
            <a:r>
              <a:rPr lang="ru-RU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тах насыпей для предотвращения смыва семян и удержания их на откосе до </a:t>
            </a:r>
            <a:r>
              <a:rPr lang="ru-RU" sz="1800" spc="1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образования корневой системы посев трав производится в деревянных или 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железобетонных обрешетках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 использованием георешеток.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445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представлены железобетонные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обрешетки для укрепления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откосов земляного полотна: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780928"/>
            <a:ext cx="5570000" cy="197241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4799856" y="3717032"/>
            <a:ext cx="288032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087888" y="3717032"/>
            <a:ext cx="576064" cy="360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871864" y="4227747"/>
            <a:ext cx="288032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464152" y="4077073"/>
            <a:ext cx="288032" cy="1506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6551" y="40430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9846" y="33816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03313" y="42145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4121" y="39369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97786" y="37947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5406" y="37947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7688" y="5085184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обрешетка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посев трав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железобетонная свайка</a:t>
            </a:r>
          </a:p>
        </p:txBody>
      </p:sp>
    </p:spTree>
    <p:extLst>
      <p:ext uri="{BB962C8B-B14F-4D97-AF65-F5344CB8AC3E}">
        <p14:creationId xmlns:p14="http://schemas.microsoft.com/office/powerpoint/2010/main" val="338025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967"/>
            <a:ext cx="12192000" cy="853680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земляного полотна и борьба 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980728"/>
            <a:ext cx="11593288" cy="3240360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1800" spc="2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 настоящее время основным требованием к перевозочному процессу </a:t>
            </a:r>
            <a:r>
              <a:rPr lang="ru-RU" sz="1800" spc="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является обеспечение безопасности движения поездов и надежности работ</a:t>
            </a:r>
            <a:r>
              <a:rPr lang="ru-RU" sz="1800" spc="1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ы технических средств. Земляное полотно как важнейший элемент железнодорожного пути играет в этом первостепенную роль. Так как существую</a:t>
            </a:r>
            <a:r>
              <a:rPr lang="ru-RU" sz="1800" spc="2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щее земляное полотно сооружалось в разное время по разным нормам, то оно характеризуется большим разнообразием конструктивных размеров, </a:t>
            </a:r>
            <a:r>
              <a:rPr lang="ru-RU" sz="1800" spc="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геометрических параметров и состоянием. Несмотря на это, земляное по</a:t>
            </a:r>
            <a:r>
              <a:rPr lang="ru-RU" sz="1800" spc="2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лотно на значительном протяжении сети железных дорог России работает 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удовлетворительно. Однако примерно на 11 % эксплуатационной длины сети </a:t>
            </a:r>
            <a:r>
              <a:rPr lang="ru-RU" sz="1800" spc="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оно имеет дефекты и деформации.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286155"/>
            <a:ext cx="4536504" cy="308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3286155"/>
            <a:ext cx="4836549" cy="308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90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7CB2EA6F-98E7-4D2A-9E0F-52702281033C}" vid="{950C0F12-49E9-47AB-984F-F2D20D69A75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5284</TotalTime>
  <Words>1358</Words>
  <Application>Microsoft Office PowerPoint</Application>
  <PresentationFormat>Широкоэкранный</PresentationFormat>
  <Paragraphs>121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Verdana</vt:lpstr>
      <vt:lpstr>Wingdings</vt:lpstr>
      <vt:lpstr>Тема1</vt:lpstr>
      <vt:lpstr>Презентация PowerPoint</vt:lpstr>
      <vt:lpstr>Презентация PowerPoint</vt:lpstr>
      <vt:lpstr>Основные элементы пути</vt:lpstr>
      <vt:lpstr>Устройство земляного полотна на насыпях</vt:lpstr>
      <vt:lpstr>Презентация PowerPoint</vt:lpstr>
      <vt:lpstr>Водоотводные устройства</vt:lpstr>
      <vt:lpstr>Водоотводные устройства</vt:lpstr>
      <vt:lpstr>Укрепление откосов земляного полотна</vt:lpstr>
      <vt:lpstr>Деформация земляного полотна и борьба с ним</vt:lpstr>
      <vt:lpstr>Деформация земляного полотна и борьба с ним</vt:lpstr>
      <vt:lpstr>Презентация PowerPoint</vt:lpstr>
      <vt:lpstr>Презентация PowerPoint</vt:lpstr>
      <vt:lpstr>Презентация PowerPoint</vt:lpstr>
      <vt:lpstr>Деформация земляного полотна и борьба с ним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RGUPS</cp:lastModifiedBy>
  <cp:revision>320</cp:revision>
  <dcterms:created xsi:type="dcterms:W3CDTF">2011-11-04T21:03:41Z</dcterms:created>
  <dcterms:modified xsi:type="dcterms:W3CDTF">2020-03-19T12:48:24Z</dcterms:modified>
</cp:coreProperties>
</file>