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7" r:id="rId3"/>
    <p:sldId id="286" r:id="rId4"/>
    <p:sldId id="285" r:id="rId5"/>
    <p:sldId id="289" r:id="rId6"/>
    <p:sldId id="290" r:id="rId7"/>
    <p:sldId id="291" r:id="rId8"/>
    <p:sldId id="293" r:id="rId9"/>
    <p:sldId id="294" r:id="rId10"/>
    <p:sldId id="295" r:id="rId11"/>
    <p:sldId id="296" r:id="rId12"/>
    <p:sldId id="297" r:id="rId13"/>
    <p:sldId id="298" r:id="rId14"/>
    <p:sldId id="299" r:id="rId15"/>
    <p:sldId id="300" r:id="rId16"/>
    <p:sldId id="301" r:id="rId17"/>
    <p:sldId id="302" r:id="rId18"/>
    <p:sldId id="292" r:id="rId19"/>
    <p:sldId id="303" r:id="rId20"/>
    <p:sldId id="304" r:id="rId21"/>
    <p:sldId id="305" r:id="rId22"/>
    <p:sldId id="306" r:id="rId23"/>
    <p:sldId id="307" r:id="rId24"/>
    <p:sldId id="308" r:id="rId25"/>
    <p:sldId id="309" r:id="rId26"/>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9" r:id="rId49"/>
    <p:sldId id="278" r:id="rId50"/>
    <p:sldId id="280" r:id="rId51"/>
    <p:sldId id="281" r:id="rId52"/>
    <p:sldId id="282"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75" d="100"/>
          <a:sy n="75" d="100"/>
        </p:scale>
        <p:origin x="2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64BA42-F0CE-47EE-969F-36ACEC0EF4C3}"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286172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64BA42-F0CE-47EE-969F-36ACEC0EF4C3}"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329602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64BA42-F0CE-47EE-969F-36ACEC0EF4C3}"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33825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64BA42-F0CE-47EE-969F-36ACEC0EF4C3}"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352149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64BA42-F0CE-47EE-969F-36ACEC0EF4C3}"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269199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64BA42-F0CE-47EE-969F-36ACEC0EF4C3}" type="datetimeFigureOut">
              <a:rPr lang="ru-RU" smtClean="0"/>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147982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64BA42-F0CE-47EE-969F-36ACEC0EF4C3}" type="datetimeFigureOut">
              <a:rPr lang="ru-RU" smtClean="0"/>
              <a:t>14.02.2022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34961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64BA42-F0CE-47EE-969F-36ACEC0EF4C3}" type="datetimeFigureOut">
              <a:rPr lang="ru-RU" smtClean="0"/>
              <a:t>14.02.2022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361549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64BA42-F0CE-47EE-969F-36ACEC0EF4C3}" type="datetimeFigureOut">
              <a:rPr lang="ru-RU" smtClean="0"/>
              <a:t>14.02.2022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38067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64BA42-F0CE-47EE-969F-36ACEC0EF4C3}" type="datetimeFigureOut">
              <a:rPr lang="ru-RU" smtClean="0"/>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249904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64BA42-F0CE-47EE-969F-36ACEC0EF4C3}" type="datetimeFigureOut">
              <a:rPr lang="ru-RU" smtClean="0"/>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6CA3B3-8E97-4FA4-8E90-5F0989BE1820}" type="slidenum">
              <a:rPr lang="ru-RU" smtClean="0"/>
              <a:t>‹#›</a:t>
            </a:fld>
            <a:endParaRPr lang="ru-RU"/>
          </a:p>
        </p:txBody>
      </p:sp>
    </p:spTree>
    <p:extLst>
      <p:ext uri="{BB962C8B-B14F-4D97-AF65-F5344CB8AC3E}">
        <p14:creationId xmlns:p14="http://schemas.microsoft.com/office/powerpoint/2010/main" val="25111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4BA42-F0CE-47EE-969F-36ACEC0EF4C3}" type="datetimeFigureOut">
              <a:rPr lang="ru-RU" smtClean="0"/>
              <a:t>14.02.2022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CA3B3-8E97-4FA4-8E90-5F0989BE1820}" type="slidenum">
              <a:rPr lang="ru-RU" smtClean="0"/>
              <a:t>‹#›</a:t>
            </a:fld>
            <a:endParaRPr lang="ru-RU"/>
          </a:p>
        </p:txBody>
      </p:sp>
    </p:spTree>
    <p:extLst>
      <p:ext uri="{BB962C8B-B14F-4D97-AF65-F5344CB8AC3E}">
        <p14:creationId xmlns:p14="http://schemas.microsoft.com/office/powerpoint/2010/main" val="174847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520" y="701040"/>
            <a:ext cx="9702800" cy="461665"/>
          </a:xfrm>
          <a:prstGeom prst="rect">
            <a:avLst/>
          </a:prstGeom>
          <a:noFill/>
        </p:spPr>
        <p:txBody>
          <a:bodyPr wrap="square" rtlCol="0">
            <a:spAutoFit/>
          </a:bodyPr>
          <a:lstStyle/>
          <a:p>
            <a:pPr algn="ctr"/>
            <a:r>
              <a:rPr lang="ru-RU" sz="2400" dirty="0" smtClean="0"/>
              <a:t>Модель компьютера с точки зрения программиста</a:t>
            </a:r>
            <a:endParaRPr lang="ru-RU" sz="2400" dirty="0"/>
          </a:p>
        </p:txBody>
      </p:sp>
      <p:pic>
        <p:nvPicPr>
          <p:cNvPr id="3" name="Рисунок 2"/>
          <p:cNvPicPr>
            <a:picLocks noChangeAspect="1"/>
          </p:cNvPicPr>
          <p:nvPr/>
        </p:nvPicPr>
        <p:blipFill>
          <a:blip r:embed="rId2"/>
          <a:stretch>
            <a:fillRect/>
          </a:stretch>
        </p:blipFill>
        <p:spPr>
          <a:xfrm>
            <a:off x="2819062" y="1452880"/>
            <a:ext cx="6543716" cy="4551680"/>
          </a:xfrm>
          <a:prstGeom prst="rect">
            <a:avLst/>
          </a:prstGeom>
        </p:spPr>
      </p:pic>
    </p:spTree>
    <p:extLst>
      <p:ext uri="{BB962C8B-B14F-4D97-AF65-F5344CB8AC3E}">
        <p14:creationId xmlns:p14="http://schemas.microsoft.com/office/powerpoint/2010/main" val="195350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 y="468987"/>
            <a:ext cx="11389360" cy="5601533"/>
          </a:xfrm>
          <a:prstGeom prst="rect">
            <a:avLst/>
          </a:prstGeom>
        </p:spPr>
        <p:txBody>
          <a:bodyPr wrap="square">
            <a:spAutoFit/>
          </a:bodyPr>
          <a:lstStyle/>
          <a:p>
            <a:r>
              <a:rPr lang="ru-RU" sz="2000" dirty="0" smtClean="0"/>
              <a:t>Младшие </a:t>
            </a:r>
            <a:r>
              <a:rPr lang="ru-RU" sz="2000" dirty="0"/>
              <a:t>16 бит каждого из этих регистров могут использоваться как самостоятельные регистры и имеют имена (соответственно AX, BX, CX, DX). На самом деле в процессорах 8086 – 80286 все регистры имели размер 16 бит и назывались именно так, а 32-битные EAX – EDX появились с введением 32-битной архитектуры в 80386. Кроме этого, отдельные байты в 16-битных регистрах AX – DX тоже имеют свои имена и могут использоваться как 8-битные регистры. Старшие байты этих регистров называются AH, BH, CH, DH, а младшие — AL, BL, CL, DL (рис. 3</a:t>
            </a:r>
            <a:r>
              <a:rPr lang="ru-RU" sz="2000" dirty="0" smtClean="0"/>
              <a:t>).</a:t>
            </a:r>
          </a:p>
          <a:p>
            <a:endParaRPr lang="ru-RU" sz="2000" dirty="0" smtClean="0"/>
          </a:p>
          <a:p>
            <a:r>
              <a:rPr lang="ru-RU" sz="2000" dirty="0"/>
              <a:t>Другие четыре регистра общего назначения — ESI (индекс источника), EDI (индекс приемника), EBP (указатель базы), ESP (указатель стека) — имеют более конкретное назначение и могут применяться для хранения всевозможных временных переменных, только когда они не используются по назначению. </a:t>
            </a:r>
            <a:endParaRPr lang="ru-RU" sz="2000" dirty="0" smtClean="0"/>
          </a:p>
          <a:p>
            <a:endParaRPr lang="ru-RU" sz="2000" dirty="0"/>
          </a:p>
          <a:p>
            <a:r>
              <a:rPr lang="ru-RU" sz="2000" dirty="0" smtClean="0"/>
              <a:t>Регистры </a:t>
            </a:r>
            <a:r>
              <a:rPr lang="ru-RU" sz="2000" dirty="0"/>
              <a:t>ESI и EDI используются в строковых операциях, EBP и ESP используются при работе со </a:t>
            </a:r>
            <a:r>
              <a:rPr lang="ru-RU" sz="2000" dirty="0" smtClean="0"/>
              <a:t>стеком. </a:t>
            </a:r>
          </a:p>
          <a:p>
            <a:r>
              <a:rPr lang="ru-RU" sz="2000" dirty="0" smtClean="0"/>
              <a:t>Так </a:t>
            </a:r>
            <a:r>
              <a:rPr lang="ru-RU" sz="2000" dirty="0"/>
              <a:t>же, как и с регистрами EAX – EDX, младшие половины этих четырех регистров называются SI, DI, BP и SP соответственно, и в процессорах до 80386 только они и присутствовали.</a:t>
            </a:r>
          </a:p>
          <a:p>
            <a:r>
              <a:rPr lang="ru-RU" sz="2000" dirty="0"/>
              <a:t/>
            </a:r>
            <a:br>
              <a:rPr lang="ru-RU" sz="2000" dirty="0"/>
            </a:br>
            <a:endParaRPr lang="ru-RU" sz="2000" dirty="0"/>
          </a:p>
          <a:p>
            <a:endParaRPr lang="ru-RU" dirty="0"/>
          </a:p>
        </p:txBody>
      </p:sp>
    </p:spTree>
    <p:extLst>
      <p:ext uri="{BB962C8B-B14F-4D97-AF65-F5344CB8AC3E}">
        <p14:creationId xmlns:p14="http://schemas.microsoft.com/office/powerpoint/2010/main" val="31600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800191" y="525779"/>
            <a:ext cx="5415673" cy="5814061"/>
          </a:xfrm>
          <a:prstGeom prst="rect">
            <a:avLst/>
          </a:prstGeom>
        </p:spPr>
      </p:pic>
    </p:spTree>
    <p:extLst>
      <p:ext uri="{BB962C8B-B14F-4D97-AF65-F5344CB8AC3E}">
        <p14:creationId xmlns:p14="http://schemas.microsoft.com/office/powerpoint/2010/main" val="73932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7520" y="883919"/>
            <a:ext cx="11084560" cy="4924425"/>
          </a:xfrm>
          <a:prstGeom prst="rect">
            <a:avLst/>
          </a:prstGeom>
        </p:spPr>
        <p:txBody>
          <a:bodyPr wrap="square">
            <a:spAutoFit/>
          </a:bodyPr>
          <a:lstStyle/>
          <a:p>
            <a:pPr algn="just"/>
            <a:r>
              <a:rPr lang="ru-RU" sz="2000" b="1" dirty="0"/>
              <a:t>Сегментные регистры</a:t>
            </a:r>
          </a:p>
          <a:p>
            <a:pPr algn="just"/>
            <a:r>
              <a:rPr lang="ru-RU" sz="2000" dirty="0"/>
              <a:t>При использовании каждой из сегментированных моделей памяти для формирования любого адреса применяются два числа — адрес начала сегмента и смещение искомого байта относительно этого начала (в </a:t>
            </a:r>
            <a:r>
              <a:rPr lang="ru-RU" sz="2000" dirty="0" err="1"/>
              <a:t>бессегментной</a:t>
            </a:r>
            <a:r>
              <a:rPr lang="ru-RU" sz="2000" dirty="0"/>
              <a:t> модели памяти </a:t>
            </a:r>
            <a:r>
              <a:rPr lang="ru-RU" sz="2000" dirty="0" err="1"/>
              <a:t>flat</a:t>
            </a:r>
            <a:r>
              <a:rPr lang="ru-RU" sz="2000" dirty="0"/>
              <a:t> адреса начал всех сегментов равны). Операционные системы (кроме DOS) могут размещать сегменты, с которыми работает программа пользователя, в разных местах в памяти, и даже могут временно записывать их на диск, если памяти не хватает. Так как сегменты могут оказаться где угодно, программа обращается к ним, используя вместо настоящего адреса начала сегмента 16-битное число, называемое селектором. В процессорах </a:t>
            </a:r>
            <a:r>
              <a:rPr lang="ru-RU" sz="2000" dirty="0" err="1"/>
              <a:t>Intel</a:t>
            </a:r>
            <a:r>
              <a:rPr lang="ru-RU" sz="2000" dirty="0"/>
              <a:t> предусмотрено шесть </a:t>
            </a:r>
            <a:r>
              <a:rPr lang="ru-RU" sz="2000" dirty="0" err="1"/>
              <a:t>шестнадцатибитных</a:t>
            </a:r>
            <a:r>
              <a:rPr lang="ru-RU" sz="2000" dirty="0"/>
              <a:t> регистров — CS, DS, ES, FS, GS, SS, используемых для хранения селекторов. (Регистры FS и GS отсутствовали в 8086, но появились уже в 80286.) Это не значит, что программа не может одновременно работать с большим количеством сегментов памяти, — в любой момент времени можно изменить значения, записанные в этих регистрах.</a:t>
            </a:r>
          </a:p>
          <a:p>
            <a:r>
              <a:rPr lang="ru-RU" dirty="0" smtClean="0"/>
              <a:t> </a:t>
            </a:r>
            <a:endParaRPr lang="ru-RU" dirty="0"/>
          </a:p>
          <a:p>
            <a:r>
              <a:rPr lang="ru-RU" dirty="0"/>
              <a:t> </a:t>
            </a:r>
            <a:r>
              <a:rPr lang="ru-RU" dirty="0" smtClean="0"/>
              <a:t> </a:t>
            </a:r>
            <a:endParaRPr lang="ru-RU" dirty="0"/>
          </a:p>
          <a:p>
            <a:endParaRPr lang="ru-RU" dirty="0"/>
          </a:p>
        </p:txBody>
      </p:sp>
    </p:spTree>
    <p:extLst>
      <p:ext uri="{BB962C8B-B14F-4D97-AF65-F5344CB8AC3E}">
        <p14:creationId xmlns:p14="http://schemas.microsoft.com/office/powerpoint/2010/main" val="362903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8480" y="679163"/>
            <a:ext cx="11033760" cy="5324535"/>
          </a:xfrm>
          <a:prstGeom prst="rect">
            <a:avLst/>
          </a:prstGeom>
        </p:spPr>
        <p:txBody>
          <a:bodyPr wrap="square">
            <a:spAutoFit/>
          </a:bodyPr>
          <a:lstStyle/>
          <a:p>
            <a:pPr algn="just"/>
            <a:r>
              <a:rPr lang="ru-RU" sz="2000" dirty="0"/>
              <a:t>В реальном режиме селектор любого сегмента равен адресу его начала, деленому на 16. Чтобы получить адрес в памяти, 16-битное смещение складывают с этим селектором, сдвинутым предварительно влево на 4 разряда. Таким образом, оказывается, что максимальный доступный адрес в реальном режиме 220-1 = 1 048 575. Для сравнения, в защищенном режиме адрес начала для каждого сегмента хранится отдельно, так что возможно 246 (64 терабайта) различных логических адресов в формате </a:t>
            </a:r>
            <a:r>
              <a:rPr lang="ru-RU" sz="2000" dirty="0" err="1"/>
              <a:t>сегмент:смещение</a:t>
            </a:r>
            <a:r>
              <a:rPr lang="ru-RU" sz="2000" dirty="0"/>
              <a:t> (программа может определить до 16384 сегментов, каждый из которых до 4 Гб), хотя реально процессор может адресоваться только к 4 или 64 (для </a:t>
            </a:r>
            <a:r>
              <a:rPr lang="ru-RU" sz="2000" dirty="0" err="1"/>
              <a:t>Pentium</a:t>
            </a:r>
            <a:r>
              <a:rPr lang="ru-RU" sz="2000" dirty="0"/>
              <a:t> </a:t>
            </a:r>
            <a:r>
              <a:rPr lang="ru-RU" sz="2000" dirty="0" err="1"/>
              <a:t>Pro</a:t>
            </a:r>
            <a:r>
              <a:rPr lang="ru-RU" sz="2000" dirty="0"/>
              <a:t>) гигабайтам памяти. </a:t>
            </a:r>
          </a:p>
          <a:p>
            <a:endParaRPr lang="ru-RU" dirty="0" smtClean="0"/>
          </a:p>
          <a:p>
            <a:pPr algn="just"/>
            <a:r>
              <a:rPr lang="ru-RU" dirty="0" smtClean="0"/>
              <a:t>В </a:t>
            </a:r>
            <a:r>
              <a:rPr lang="ru-RU" dirty="0"/>
              <a:t>отличие от регистров DS, ES, GS, FS, которые называются регистрами сегментов данных, регистры CS и SS отвечают за сегменты двух особенных типов — сегмент кода и сегмент стека. Сегмент кода содержит программу, исполняющуюся в данный момент, так что запись нового селектора в этот регистр приводит к тому, что далее будет исполнена не следующая по тексту программы команда, а команда из кода, находящегося в другом сегменте, с тем же смещением. Смещение следующей выполняемой команды всегда хранится в специальном регистре — EIP (указатель инструкции, </a:t>
            </a:r>
            <a:r>
              <a:rPr lang="ru-RU" dirty="0" err="1"/>
              <a:t>шестнадцатибитная</a:t>
            </a:r>
            <a:r>
              <a:rPr lang="ru-RU" dirty="0"/>
              <a:t> форма IP), запись в который также приведет к тому, что следующей будет исполнена какая-нибудь другая команда. На самом деле все команды передачи управления — перехода, условного перехода, цикла, вызова подпрограммы и т.п. — и осуществляют эту самую запись в CS и EIP.</a:t>
            </a:r>
            <a:endParaRPr lang="ru-RU" dirty="0"/>
          </a:p>
        </p:txBody>
      </p:sp>
    </p:spTree>
    <p:extLst>
      <p:ext uri="{BB962C8B-B14F-4D97-AF65-F5344CB8AC3E}">
        <p14:creationId xmlns:p14="http://schemas.microsoft.com/office/powerpoint/2010/main" val="33144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40" y="362209"/>
            <a:ext cx="10596880" cy="2246769"/>
          </a:xfrm>
          <a:prstGeom prst="rect">
            <a:avLst/>
          </a:prstGeom>
        </p:spPr>
        <p:txBody>
          <a:bodyPr wrap="square">
            <a:spAutoFit/>
          </a:bodyPr>
          <a:lstStyle/>
          <a:p>
            <a:r>
              <a:rPr lang="ru-RU" sz="2000" b="1" dirty="0"/>
              <a:t>Регистр флагов</a:t>
            </a:r>
          </a:p>
          <a:p>
            <a:pPr algn="just"/>
            <a:r>
              <a:rPr lang="ru-RU" sz="2000" dirty="0"/>
              <a:t>Еще один важный регистр, использующийся при выполнении большинства команд, — регистр флагов EFLAGS. Как и раньше, его младшие 16 бит, представлявшие из себя весь этот регистр до 80386, называются FLAGS. В этом регистре каждый бит является </a:t>
            </a:r>
            <a:r>
              <a:rPr lang="ru-RU" sz="2000" i="1" dirty="0"/>
              <a:t>флагом</a:t>
            </a:r>
            <a:r>
              <a:rPr lang="ru-RU" sz="2000" dirty="0"/>
              <a:t>, то есть устанавливается в 1 при определенных условиях или установка его в 1 изменяет поведение процессора. Все флаги, расположенные в старшем слове регистра EFLAGS, имеют отношение к управлению защищенным режимом, поэтому здесь рассмотрен только регистр FLAGS </a:t>
            </a:r>
          </a:p>
        </p:txBody>
      </p:sp>
      <p:pic>
        <p:nvPicPr>
          <p:cNvPr id="3" name="Рисунок 2"/>
          <p:cNvPicPr>
            <a:picLocks noChangeAspect="1"/>
          </p:cNvPicPr>
          <p:nvPr/>
        </p:nvPicPr>
        <p:blipFill>
          <a:blip r:embed="rId2"/>
          <a:stretch>
            <a:fillRect/>
          </a:stretch>
        </p:blipFill>
        <p:spPr>
          <a:xfrm>
            <a:off x="2018372" y="2608978"/>
            <a:ext cx="6549976" cy="1219200"/>
          </a:xfrm>
          <a:prstGeom prst="rect">
            <a:avLst/>
          </a:prstGeom>
        </p:spPr>
      </p:pic>
      <p:sp>
        <p:nvSpPr>
          <p:cNvPr id="4" name="Прямоугольник 3"/>
          <p:cNvSpPr/>
          <p:nvPr/>
        </p:nvSpPr>
        <p:spPr>
          <a:xfrm>
            <a:off x="533400" y="4001571"/>
            <a:ext cx="10525760" cy="2585323"/>
          </a:xfrm>
          <a:prstGeom prst="rect">
            <a:avLst/>
          </a:prstGeom>
        </p:spPr>
        <p:txBody>
          <a:bodyPr wrap="square">
            <a:spAutoFit/>
          </a:bodyPr>
          <a:lstStyle/>
          <a:p>
            <a:pPr>
              <a:buFont typeface="Arial" panose="020B0604020202020204" pitchFamily="34" charset="0"/>
              <a:buChar char="•"/>
            </a:pPr>
            <a:r>
              <a:rPr lang="ru-RU" dirty="0"/>
              <a:t>IF — флаг прерываний. Установка этого флага в 1 приводит к тому, что процессор перестает обрабатывать прерывания от внешних устройств (см. описание команды INT). Обычно его устанавливают на короткое время для выполнения критических участков кода. </a:t>
            </a:r>
          </a:p>
          <a:p>
            <a:pPr>
              <a:buFont typeface="Arial" panose="020B0604020202020204" pitchFamily="34" charset="0"/>
              <a:buChar char="•"/>
            </a:pPr>
            <a:r>
              <a:rPr lang="ru-RU" dirty="0"/>
              <a:t>DF — флаг направления. Этот флаг </a:t>
            </a:r>
            <a:r>
              <a:rPr lang="ru-RU" dirty="0" err="1"/>
              <a:t>контроллирует</a:t>
            </a:r>
            <a:r>
              <a:rPr lang="ru-RU" dirty="0"/>
              <a:t> поведение команд обработки строк — когда он установлен в 1, строки обрабатываются в сторону уменьшения адресов, а когда DF = 0 — наоборот. </a:t>
            </a:r>
          </a:p>
          <a:p>
            <a:pPr>
              <a:buFont typeface="Arial" panose="020B0604020202020204" pitchFamily="34" charset="0"/>
              <a:buChar char="•"/>
            </a:pPr>
            <a:r>
              <a:rPr lang="ru-RU" dirty="0"/>
              <a:t>OF — флаг переполнения. Этот флаг устанавливается в 1, если результат предыдущей арифметической операции над числами со знаком выходит за допустимые для них пределы. Например, если при сложении двух положительных чисел получается число со старшим битом, равным единице (то есть отрицательное) и наоборот. </a:t>
            </a:r>
          </a:p>
        </p:txBody>
      </p:sp>
    </p:spTree>
    <p:extLst>
      <p:ext uri="{BB962C8B-B14F-4D97-AF65-F5344CB8AC3E}">
        <p14:creationId xmlns:p14="http://schemas.microsoft.com/office/powerpoint/2010/main" val="272408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8320" y="321390"/>
            <a:ext cx="10911840" cy="4524315"/>
          </a:xfrm>
          <a:prstGeom prst="rect">
            <a:avLst/>
          </a:prstGeom>
        </p:spPr>
        <p:txBody>
          <a:bodyPr wrap="square">
            <a:spAutoFit/>
          </a:bodyPr>
          <a:lstStyle/>
          <a:p>
            <a:pPr>
              <a:buFont typeface="Arial" panose="020B0604020202020204" pitchFamily="34" charset="0"/>
              <a:buChar char="•"/>
            </a:pPr>
            <a:r>
              <a:rPr lang="ru-RU" dirty="0"/>
              <a:t>CF — флаг переноса. Устанавливается в 1, если результат предыдущей операции не уместился в приемнике и произошел перенос из старшего бита или если требуется заем (при вычитании), иначе устанавливается в 0. Например, после сложения слова 0FFFFh и 1, если регистр, в который надо поместить результат, — слово, в него будет записано 0000h и флаг CF = 1. </a:t>
            </a:r>
          </a:p>
          <a:p>
            <a:pPr>
              <a:buFont typeface="Arial" panose="020B0604020202020204" pitchFamily="34" charset="0"/>
              <a:buChar char="•"/>
            </a:pPr>
            <a:r>
              <a:rPr lang="ru-RU" dirty="0"/>
              <a:t>PF — флаг четности. Устанавливается в 1, если младший байт результата предыдущей команды содержит четное число бит, равных 1; устанавливается в 0, если число единичных бит нечетное. (Это не то же самое, что делимость на два. Число делится на два без остатка, если его самый младший бит равен нулю, и не делится, если он равен 1.) </a:t>
            </a:r>
          </a:p>
          <a:p>
            <a:pPr>
              <a:buFont typeface="Arial" panose="020B0604020202020204" pitchFamily="34" charset="0"/>
              <a:buChar char="•"/>
            </a:pPr>
            <a:r>
              <a:rPr lang="ru-RU" dirty="0"/>
              <a:t>AF — флаг </a:t>
            </a:r>
            <a:r>
              <a:rPr lang="ru-RU" dirty="0" err="1"/>
              <a:t>полупереноса</a:t>
            </a:r>
            <a:r>
              <a:rPr lang="ru-RU" dirty="0"/>
              <a:t> или вспомогательного переноса. Устанавливается в 1, если в результате предыдущей операции произошел перенос (или заем) из третьего бита в четвертый. Этот флаг используется автоматически командами двоично-десятичной коррекции. </a:t>
            </a:r>
          </a:p>
          <a:p>
            <a:pPr>
              <a:buFont typeface="Arial" panose="020B0604020202020204" pitchFamily="34" charset="0"/>
              <a:buChar char="•"/>
            </a:pPr>
            <a:r>
              <a:rPr lang="ru-RU" dirty="0"/>
              <a:t>ZF — флаг нуля. Устанавливается в 1, если результат предыдущей команды — ноль. </a:t>
            </a:r>
          </a:p>
          <a:p>
            <a:pPr>
              <a:buFont typeface="Arial" panose="020B0604020202020204" pitchFamily="34" charset="0"/>
              <a:buChar char="•"/>
            </a:pPr>
            <a:r>
              <a:rPr lang="ru-RU" dirty="0"/>
              <a:t>SF — флаг знака. Этот флаг всегда равен старшему биту результата. </a:t>
            </a:r>
          </a:p>
          <a:p>
            <a:pPr>
              <a:buFont typeface="Arial" panose="020B0604020202020204" pitchFamily="34" charset="0"/>
              <a:buChar char="•"/>
            </a:pPr>
            <a:r>
              <a:rPr lang="ru-RU" dirty="0"/>
              <a:t>TF — флаг ловушки. Этот флаг был предусмотрен для работы отладчиков, не использующих защищенный режим. Установка его в 1 приводит к тому, что после выполнения каждой команды программы управление временно передается отладчику (вызывается прерывание 1 — см. описание команды INT). </a:t>
            </a:r>
          </a:p>
        </p:txBody>
      </p:sp>
    </p:spTree>
    <p:extLst>
      <p:ext uri="{BB962C8B-B14F-4D97-AF65-F5344CB8AC3E}">
        <p14:creationId xmlns:p14="http://schemas.microsoft.com/office/powerpoint/2010/main" val="245242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080" y="222518"/>
            <a:ext cx="11267440" cy="2862322"/>
          </a:xfrm>
          <a:prstGeom prst="rect">
            <a:avLst/>
          </a:prstGeom>
        </p:spPr>
        <p:txBody>
          <a:bodyPr wrap="square">
            <a:spAutoFit/>
          </a:bodyPr>
          <a:lstStyle/>
          <a:p>
            <a:r>
              <a:rPr lang="ru-RU" sz="2000" b="1" dirty="0"/>
              <a:t>Способы </a:t>
            </a:r>
            <a:r>
              <a:rPr lang="ru-RU" sz="2000" b="1" dirty="0" smtClean="0"/>
              <a:t>адресации</a:t>
            </a:r>
          </a:p>
          <a:p>
            <a:r>
              <a:rPr lang="ru-RU" sz="2000" dirty="0"/>
              <a:t>Режимом адресации называется способ определения адреса  операнда. Режимы адресации разделяются на два класса  -  режимы адресации данных и режимы  адресации  переходов.  Рассмотрим режимы адресации данных.</a:t>
            </a:r>
          </a:p>
          <a:p>
            <a:endParaRPr lang="ru-RU" sz="2000" b="1" dirty="0"/>
          </a:p>
          <a:p>
            <a:r>
              <a:rPr lang="ru-RU" sz="2000" dirty="0"/>
              <a:t>Большинство команд процессора вызывается с аргументами, которые в ассемблере принято называть </a:t>
            </a:r>
            <a:r>
              <a:rPr lang="ru-RU" sz="2000" i="1" dirty="0"/>
              <a:t>операндами</a:t>
            </a:r>
            <a:r>
              <a:rPr lang="ru-RU" sz="2000" dirty="0"/>
              <a:t>. Например: команда сложения содержимого регистра с числом требует задания двух операндов — содержимого регистра и числа. Далее рассмотрены все существующие способы задания адреса хранения операндов — способы адресации.</a:t>
            </a:r>
          </a:p>
        </p:txBody>
      </p:sp>
      <p:sp>
        <p:nvSpPr>
          <p:cNvPr id="4" name="Прямоугольник 3"/>
          <p:cNvSpPr/>
          <p:nvPr/>
        </p:nvSpPr>
        <p:spPr>
          <a:xfrm>
            <a:off x="416560" y="3010099"/>
            <a:ext cx="11236960" cy="3447098"/>
          </a:xfrm>
          <a:prstGeom prst="rect">
            <a:avLst/>
          </a:prstGeom>
        </p:spPr>
        <p:txBody>
          <a:bodyPr wrap="square">
            <a:spAutoFit/>
          </a:bodyPr>
          <a:lstStyle/>
          <a:p>
            <a:r>
              <a:rPr lang="ru-RU" sz="2000" b="1" dirty="0"/>
              <a:t>Регистровая адресация</a:t>
            </a:r>
          </a:p>
          <a:p>
            <a:r>
              <a:rPr lang="ru-RU" sz="2000" dirty="0"/>
              <a:t>Операнды могут располагаться в любых регистрах общего назначения и сегментных регистрах. В этом случае в тексте программы указывается название соответствующего регистра, например команда, </a:t>
            </a:r>
            <a:r>
              <a:rPr lang="ru-RU" sz="2000" dirty="0" err="1"/>
              <a:t>копирующуя</a:t>
            </a:r>
            <a:r>
              <a:rPr lang="ru-RU" sz="2000" dirty="0"/>
              <a:t> в регистр AX содержимое регистра BX, записывается как</a:t>
            </a:r>
          </a:p>
          <a:p>
            <a:r>
              <a:rPr lang="ru-RU" sz="2000" dirty="0" smtClean="0"/>
              <a:t>    </a:t>
            </a:r>
            <a:r>
              <a:rPr lang="ru-RU" sz="2000" dirty="0" err="1"/>
              <a:t>mov</a:t>
            </a:r>
            <a:r>
              <a:rPr lang="ru-RU" sz="2000" dirty="0"/>
              <a:t>     </a:t>
            </a:r>
            <a:r>
              <a:rPr lang="ru-RU" sz="2000" dirty="0" err="1"/>
              <a:t>ax,bx</a:t>
            </a:r>
            <a:endParaRPr lang="ru-RU" sz="2000" dirty="0"/>
          </a:p>
          <a:p>
            <a:r>
              <a:rPr lang="ru-RU" sz="2000" b="1" dirty="0" smtClean="0"/>
              <a:t>Непосредственная </a:t>
            </a:r>
            <a:r>
              <a:rPr lang="ru-RU" sz="2000" b="1" dirty="0"/>
              <a:t>адресация</a:t>
            </a:r>
          </a:p>
          <a:p>
            <a:r>
              <a:rPr lang="ru-RU" sz="2000" dirty="0"/>
              <a:t>Некоторые команды (все арифметические команды, кроме деления) позволяют указывать один из операндов непосредственно в тексте программы, например команда</a:t>
            </a:r>
          </a:p>
          <a:p>
            <a:r>
              <a:rPr lang="ru-RU" sz="2000" dirty="0" smtClean="0"/>
              <a:t>    </a:t>
            </a:r>
            <a:r>
              <a:rPr lang="ru-RU" sz="2000" dirty="0" err="1"/>
              <a:t>mov</a:t>
            </a:r>
            <a:r>
              <a:rPr lang="ru-RU" sz="2000" dirty="0"/>
              <a:t>     ax,2</a:t>
            </a:r>
          </a:p>
          <a:p>
            <a:r>
              <a:rPr lang="ru-RU" sz="2000" dirty="0" smtClean="0"/>
              <a:t>помещает </a:t>
            </a:r>
            <a:r>
              <a:rPr lang="ru-RU" sz="2000" dirty="0"/>
              <a:t>в регистр AX число 2.</a:t>
            </a:r>
          </a:p>
          <a:p>
            <a:endParaRPr lang="ru-RU" dirty="0"/>
          </a:p>
        </p:txBody>
      </p:sp>
    </p:spTree>
    <p:extLst>
      <p:ext uri="{BB962C8B-B14F-4D97-AF65-F5344CB8AC3E}">
        <p14:creationId xmlns:p14="http://schemas.microsoft.com/office/powerpoint/2010/main" val="2791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60" y="445433"/>
            <a:ext cx="11084560" cy="5909310"/>
          </a:xfrm>
          <a:prstGeom prst="rect">
            <a:avLst/>
          </a:prstGeom>
        </p:spPr>
        <p:txBody>
          <a:bodyPr wrap="square">
            <a:spAutoFit/>
          </a:bodyPr>
          <a:lstStyle/>
          <a:p>
            <a:r>
              <a:rPr lang="ru-RU" sz="2000" b="1" dirty="0"/>
              <a:t>Прямая адресация</a:t>
            </a:r>
          </a:p>
          <a:p>
            <a:r>
              <a:rPr lang="ru-RU" sz="2000" dirty="0"/>
              <a:t>Если известен адрес операнда, располагающегося в памяти, можно использовать этот адрес. Если операнд — слово, находящееся в сегменте, на который указывает ES, со смещением от начала сегмента 0001, то команда</a:t>
            </a:r>
          </a:p>
          <a:p>
            <a:endParaRPr lang="ru-RU" sz="2000" dirty="0"/>
          </a:p>
          <a:p>
            <a:r>
              <a:rPr lang="ru-RU" sz="2000" dirty="0"/>
              <a:t>    </a:t>
            </a:r>
            <a:r>
              <a:rPr lang="ru-RU" sz="2000" b="1" dirty="0" err="1"/>
              <a:t>mov</a:t>
            </a:r>
            <a:r>
              <a:rPr lang="ru-RU" sz="2000" b="1" dirty="0"/>
              <a:t>     ax,es:0001</a:t>
            </a:r>
          </a:p>
          <a:p>
            <a:endParaRPr lang="ru-RU" sz="2000" dirty="0"/>
          </a:p>
          <a:p>
            <a:r>
              <a:rPr lang="ru-RU" sz="2000" dirty="0"/>
              <a:t>поместит это слово в регистр AX. В реальных программах обычно для задания статических переменных используют директивы определения данных </a:t>
            </a:r>
            <a:r>
              <a:rPr lang="ru-RU" sz="2000" dirty="0" smtClean="0"/>
              <a:t>которые </a:t>
            </a:r>
            <a:r>
              <a:rPr lang="ru-RU" sz="2000" dirty="0"/>
              <a:t>позволяют ссылаться на статические переменные не по адресу, а по имени. Тогда, если в сегменте, указанном в ES, была описана переменная </a:t>
            </a:r>
            <a:r>
              <a:rPr lang="ru-RU" sz="2000" b="1" dirty="0" err="1"/>
              <a:t>word_var</a:t>
            </a:r>
            <a:r>
              <a:rPr lang="ru-RU" sz="2000" dirty="0"/>
              <a:t> размером в слово, можно записать ту же команду как</a:t>
            </a:r>
          </a:p>
          <a:p>
            <a:endParaRPr lang="ru-RU" sz="2000" dirty="0"/>
          </a:p>
          <a:p>
            <a:r>
              <a:rPr lang="ru-RU" sz="2000" dirty="0"/>
              <a:t>    </a:t>
            </a:r>
            <a:r>
              <a:rPr lang="ru-RU" sz="2000" b="1" dirty="0" err="1"/>
              <a:t>mov</a:t>
            </a:r>
            <a:r>
              <a:rPr lang="ru-RU" sz="2000" b="1" dirty="0"/>
              <a:t>     </a:t>
            </a:r>
            <a:r>
              <a:rPr lang="ru-RU" sz="2000" b="1" dirty="0" err="1"/>
              <a:t>ax,es:word_var</a:t>
            </a:r>
            <a:endParaRPr lang="ru-RU" sz="2000" b="1" dirty="0"/>
          </a:p>
          <a:p>
            <a:endParaRPr lang="ru-RU" sz="2000" dirty="0"/>
          </a:p>
          <a:p>
            <a:r>
              <a:rPr lang="ru-RU" sz="2000" dirty="0"/>
              <a:t>В таком случае ассемблер сам заменит слово «</a:t>
            </a:r>
            <a:r>
              <a:rPr lang="ru-RU" sz="2000" dirty="0" err="1"/>
              <a:t>word_var</a:t>
            </a:r>
            <a:r>
              <a:rPr lang="ru-RU" sz="2000" dirty="0"/>
              <a:t>» на соответствующий адрес. Если селектор сегмента данных находится в DS, имя сегментного регистра при прямой адресации можно не указывать, DS используется по умолчанию. Прямая адресация иногда называется адресацией по смещению.</a:t>
            </a:r>
          </a:p>
          <a:p>
            <a:endParaRPr lang="ru-RU" dirty="0"/>
          </a:p>
        </p:txBody>
      </p:sp>
    </p:spTree>
    <p:extLst>
      <p:ext uri="{BB962C8B-B14F-4D97-AF65-F5344CB8AC3E}">
        <p14:creationId xmlns:p14="http://schemas.microsoft.com/office/powerpoint/2010/main" val="199890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40" y="503773"/>
            <a:ext cx="11165840" cy="4985980"/>
          </a:xfrm>
          <a:prstGeom prst="rect">
            <a:avLst/>
          </a:prstGeom>
        </p:spPr>
        <p:txBody>
          <a:bodyPr wrap="square">
            <a:spAutoFit/>
          </a:bodyPr>
          <a:lstStyle/>
          <a:p>
            <a:pPr algn="just"/>
            <a:r>
              <a:rPr lang="ru-RU" sz="2000" b="1" dirty="0"/>
              <a:t>Косвенная адресация</a:t>
            </a:r>
          </a:p>
          <a:p>
            <a:pPr algn="just"/>
            <a:r>
              <a:rPr lang="ru-RU" sz="2000" dirty="0"/>
              <a:t>По аналогии с регистровыми и непосредственными операндами адрес операнда в памяти также можно не указывать непосредственно, а хранить в любом регистре. До 80386 для этого можно было использовать только BX, SI, DI и BP, но потом эти ограничения были сняты и адрес операнда разрешили считывать также и из EAX, EBX, ECX, EDX, ESI, EDI, EBP и ESP (но не из AX, CX, DX или SP напрямую — надо использовать EAX, ECX, EDX, ESP соответственно или предварительно скопировать смещение в BX, SI, DI или BP). Например, следующая команда помещает в регистр AX слово из ячейки памяти, селектор сегмента которой находится в DS, а смещение — в BX:</a:t>
            </a:r>
          </a:p>
          <a:p>
            <a:pPr algn="just"/>
            <a:endParaRPr lang="ru-RU" sz="2000" dirty="0"/>
          </a:p>
          <a:p>
            <a:pPr algn="just"/>
            <a:r>
              <a:rPr lang="ru-RU" sz="2000" dirty="0"/>
              <a:t>    </a:t>
            </a:r>
            <a:r>
              <a:rPr lang="ru-RU" sz="2000" dirty="0" err="1"/>
              <a:t>mov</a:t>
            </a:r>
            <a:r>
              <a:rPr lang="ru-RU" sz="2000" dirty="0"/>
              <a:t>     </a:t>
            </a:r>
            <a:r>
              <a:rPr lang="ru-RU" sz="2000" dirty="0" err="1"/>
              <a:t>ax</a:t>
            </a:r>
            <a:r>
              <a:rPr lang="ru-RU" sz="2000" dirty="0"/>
              <a:t>,[</a:t>
            </a:r>
            <a:r>
              <a:rPr lang="ru-RU" sz="2000" dirty="0" err="1"/>
              <a:t>bx</a:t>
            </a:r>
            <a:r>
              <a:rPr lang="ru-RU" sz="2000" dirty="0"/>
              <a:t>]</a:t>
            </a:r>
          </a:p>
          <a:p>
            <a:pPr algn="just"/>
            <a:endParaRPr lang="ru-RU" sz="2000" dirty="0"/>
          </a:p>
          <a:p>
            <a:pPr algn="just"/>
            <a:r>
              <a:rPr lang="ru-RU" sz="2000" dirty="0"/>
              <a:t>Как и в случае прямой адресации, DS используется по умолчанию, но не во всех случаях: если смещение берут из регистров ESP, EBP или BP, то в качестве сегментного регистра используется SS. В реальном режиме можно свободно пользоваться всеми 32-битными регистрами, надо только следить, чтобы их содержимое не превышало границ 16-битного слова.</a:t>
            </a:r>
          </a:p>
          <a:p>
            <a:endParaRPr lang="ru-RU" dirty="0"/>
          </a:p>
        </p:txBody>
      </p:sp>
    </p:spTree>
    <p:extLst>
      <p:ext uri="{BB962C8B-B14F-4D97-AF65-F5344CB8AC3E}">
        <p14:creationId xmlns:p14="http://schemas.microsoft.com/office/powerpoint/2010/main" val="163587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0" y="452914"/>
            <a:ext cx="10922000" cy="5632311"/>
          </a:xfrm>
          <a:prstGeom prst="rect">
            <a:avLst/>
          </a:prstGeom>
        </p:spPr>
        <p:txBody>
          <a:bodyPr wrap="square">
            <a:spAutoFit/>
          </a:bodyPr>
          <a:lstStyle/>
          <a:p>
            <a:r>
              <a:rPr lang="ru-RU" sz="2000" b="1" dirty="0"/>
              <a:t>Адресация по базе со сдвигом</a:t>
            </a:r>
          </a:p>
          <a:p>
            <a:endParaRPr lang="ru-RU" sz="2000" dirty="0"/>
          </a:p>
          <a:p>
            <a:r>
              <a:rPr lang="ru-RU" sz="2000" dirty="0"/>
              <a:t>    </a:t>
            </a:r>
            <a:r>
              <a:rPr lang="ru-RU" sz="2000" dirty="0" err="1"/>
              <a:t>mov</a:t>
            </a:r>
            <a:r>
              <a:rPr lang="ru-RU" sz="2000" dirty="0"/>
              <a:t>     </a:t>
            </a:r>
            <a:r>
              <a:rPr lang="ru-RU" sz="2000" dirty="0" err="1"/>
              <a:t>ax</a:t>
            </a:r>
            <a:r>
              <a:rPr lang="ru-RU" sz="2000" dirty="0"/>
              <a:t>,[bx+2]</a:t>
            </a:r>
          </a:p>
          <a:p>
            <a:endParaRPr lang="ru-RU" sz="2000" dirty="0"/>
          </a:p>
          <a:p>
            <a:r>
              <a:rPr lang="ru-RU" sz="2000" dirty="0"/>
              <a:t>помещает в регистр AX слово, находящееся в сегменте, указанном в DS, со смещением на 2 большим, чем число, находящееся в BX. Так как слово занимает ровно два байта, эта команда поместила в AX слово, непосредственно следующее за тем, которое есть в предыдущем примере. Такая форма адресации используется в тех случаях, когда в регистре находится адрес начала структуры данных, а доступ надо осуществить к какому-нибудь элементу этой структуры. Другое важное применение адресации по базе со сдвигом — доступ из подпрограммы к параметрам, переданным в стеке, используя регистр BP (EBP) в качестве базы и номер параметра в качестве </a:t>
            </a:r>
            <a:r>
              <a:rPr lang="ru-RU" sz="2000" dirty="0" smtClean="0"/>
              <a:t>смещения.  Другие </a:t>
            </a:r>
            <a:r>
              <a:rPr lang="ru-RU" sz="2000" dirty="0"/>
              <a:t>допустимые формы записи этого способа адресации:</a:t>
            </a:r>
          </a:p>
          <a:p>
            <a:endParaRPr lang="ru-RU" sz="2000" dirty="0"/>
          </a:p>
          <a:p>
            <a:r>
              <a:rPr lang="ru-RU" sz="2000" dirty="0"/>
              <a:t>    </a:t>
            </a:r>
            <a:r>
              <a:rPr lang="ru-RU" sz="2000" dirty="0" err="1"/>
              <a:t>mov</a:t>
            </a:r>
            <a:r>
              <a:rPr lang="ru-RU" sz="2000" dirty="0"/>
              <a:t>     </a:t>
            </a:r>
            <a:r>
              <a:rPr lang="ru-RU" sz="2000" dirty="0" err="1"/>
              <a:t>ax</a:t>
            </a:r>
            <a:r>
              <a:rPr lang="ru-RU" sz="2000" dirty="0"/>
              <a:t>,[</a:t>
            </a:r>
            <a:r>
              <a:rPr lang="ru-RU" sz="2000" dirty="0" err="1"/>
              <a:t>bp</a:t>
            </a:r>
            <a:r>
              <a:rPr lang="ru-RU" sz="2000" dirty="0"/>
              <a:t>]+2</a:t>
            </a:r>
          </a:p>
          <a:p>
            <a:r>
              <a:rPr lang="ru-RU" sz="2000" dirty="0"/>
              <a:t>    </a:t>
            </a:r>
            <a:r>
              <a:rPr lang="ru-RU" sz="2000" dirty="0" err="1"/>
              <a:t>mov</a:t>
            </a:r>
            <a:r>
              <a:rPr lang="ru-RU" sz="2000" dirty="0"/>
              <a:t>     ax,2[</a:t>
            </a:r>
            <a:r>
              <a:rPr lang="ru-RU" sz="2000" dirty="0" err="1"/>
              <a:t>bp</a:t>
            </a:r>
            <a:r>
              <a:rPr lang="ru-RU" sz="2000" dirty="0"/>
              <a:t>]</a:t>
            </a:r>
          </a:p>
          <a:p>
            <a:endParaRPr lang="ru-RU" sz="2000" dirty="0"/>
          </a:p>
          <a:p>
            <a:r>
              <a:rPr lang="ru-RU" sz="2000" dirty="0" smtClean="0"/>
              <a:t>Начиная </a:t>
            </a:r>
            <a:r>
              <a:rPr lang="ru-RU" sz="2000" dirty="0"/>
              <a:t>с 80386 и старше, процессоры </a:t>
            </a:r>
            <a:r>
              <a:rPr lang="ru-RU" sz="2000" dirty="0" err="1"/>
              <a:t>Intel</a:t>
            </a:r>
            <a:r>
              <a:rPr lang="ru-RU" sz="2000" dirty="0"/>
              <a:t> позволяют дополнительно использовать EAX, EBX, ECX, EDX, EBP, ESP, ESI и EDI, так же как и для обычной косвенной адресации. </a:t>
            </a:r>
          </a:p>
        </p:txBody>
      </p:sp>
    </p:spTree>
    <p:extLst>
      <p:ext uri="{BB962C8B-B14F-4D97-AF65-F5344CB8AC3E}">
        <p14:creationId xmlns:p14="http://schemas.microsoft.com/office/powerpoint/2010/main" val="149711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4539" y="1405890"/>
            <a:ext cx="5095162" cy="3663950"/>
          </a:xfrm>
          <a:prstGeom prst="rect">
            <a:avLst/>
          </a:prstGeom>
        </p:spPr>
      </p:pic>
      <p:pic>
        <p:nvPicPr>
          <p:cNvPr id="3" name="Рисунок 2"/>
          <p:cNvPicPr>
            <a:picLocks noChangeAspect="1"/>
          </p:cNvPicPr>
          <p:nvPr/>
        </p:nvPicPr>
        <p:blipFill>
          <a:blip r:embed="rId3"/>
          <a:stretch>
            <a:fillRect/>
          </a:stretch>
        </p:blipFill>
        <p:spPr>
          <a:xfrm>
            <a:off x="6415829" y="1225550"/>
            <a:ext cx="4865939" cy="3651250"/>
          </a:xfrm>
          <a:prstGeom prst="rect">
            <a:avLst/>
          </a:prstGeom>
        </p:spPr>
      </p:pic>
    </p:spTree>
    <p:extLst>
      <p:ext uri="{BB962C8B-B14F-4D97-AF65-F5344CB8AC3E}">
        <p14:creationId xmlns:p14="http://schemas.microsoft.com/office/powerpoint/2010/main" val="299322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280" y="258862"/>
            <a:ext cx="11104880" cy="3477875"/>
          </a:xfrm>
          <a:prstGeom prst="rect">
            <a:avLst/>
          </a:prstGeom>
        </p:spPr>
        <p:txBody>
          <a:bodyPr wrap="square">
            <a:spAutoFit/>
          </a:bodyPr>
          <a:lstStyle/>
          <a:p>
            <a:r>
              <a:rPr lang="ru-RU" sz="2000" b="1" dirty="0"/>
              <a:t>Косвенная адресация с масштабированием</a:t>
            </a:r>
          </a:p>
          <a:p>
            <a:r>
              <a:rPr lang="ru-RU" sz="2000" dirty="0"/>
              <a:t>Этот метод адресации полностью идентичен предыдущему, за исключением того, что с его помощью можно прочитать элемент массива слов, двойных слов или учетверенных слов, просто поместив номер элемента в регистр:</a:t>
            </a:r>
          </a:p>
          <a:p>
            <a:endParaRPr lang="ru-RU" sz="2000" dirty="0"/>
          </a:p>
          <a:p>
            <a:r>
              <a:rPr lang="ru-RU" sz="2000" dirty="0"/>
              <a:t>    </a:t>
            </a:r>
            <a:r>
              <a:rPr lang="ru-RU" sz="2000" dirty="0" err="1"/>
              <a:t>mov</a:t>
            </a:r>
            <a:r>
              <a:rPr lang="ru-RU" sz="2000" dirty="0"/>
              <a:t>     </a:t>
            </a:r>
            <a:r>
              <a:rPr lang="ru-RU" sz="2000" dirty="0" err="1"/>
              <a:t>ax</a:t>
            </a:r>
            <a:r>
              <a:rPr lang="ru-RU" sz="2000" dirty="0"/>
              <a:t>,[</a:t>
            </a:r>
            <a:r>
              <a:rPr lang="ru-RU" sz="2000" dirty="0" err="1"/>
              <a:t>esi</a:t>
            </a:r>
            <a:r>
              <a:rPr lang="ru-RU" sz="2000" dirty="0"/>
              <a:t>*2]+2</a:t>
            </a:r>
          </a:p>
          <a:p>
            <a:endParaRPr lang="ru-RU" sz="2000" dirty="0"/>
          </a:p>
          <a:p>
            <a:r>
              <a:rPr lang="ru-RU" sz="2000" dirty="0"/>
              <a:t>Множитель, который может быть равен 1, 2, 4 или 8, соответствует размеру элемента массива — байту, слову, двойному слову, учетверенному слову соответственно. Из регистров в этом варианте адресации можно использовать только EAX, EBX, ECX, EDX, ESI, EDI, EBP, ESP, но не SI, DI, BP или SP, которые можно было использовать в предыдущих вариантах.</a:t>
            </a:r>
          </a:p>
        </p:txBody>
      </p:sp>
    </p:spTree>
    <p:extLst>
      <p:ext uri="{BB962C8B-B14F-4D97-AF65-F5344CB8AC3E}">
        <p14:creationId xmlns:p14="http://schemas.microsoft.com/office/powerpoint/2010/main" val="44066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960" y="351621"/>
            <a:ext cx="11135360" cy="5016758"/>
          </a:xfrm>
          <a:prstGeom prst="rect">
            <a:avLst/>
          </a:prstGeom>
        </p:spPr>
        <p:txBody>
          <a:bodyPr wrap="square">
            <a:spAutoFit/>
          </a:bodyPr>
          <a:lstStyle/>
          <a:p>
            <a:r>
              <a:rPr lang="ru-RU" sz="2000" b="1" dirty="0"/>
              <a:t>Адресация по базе с индексированием</a:t>
            </a:r>
          </a:p>
          <a:p>
            <a:r>
              <a:rPr lang="ru-RU" sz="2000" dirty="0"/>
              <a:t>В этом методе адресации смещение операнда в памяти вычисляется как сумма чисел, содержащихся в двух регистрах, и смещения, если оно указано. Все следующие команды — это разные формы записи одного и того же действия:</a:t>
            </a:r>
          </a:p>
          <a:p>
            <a:endParaRPr lang="ru-RU" sz="2000" dirty="0"/>
          </a:p>
          <a:p>
            <a:r>
              <a:rPr lang="ru-RU" sz="2000" dirty="0"/>
              <a:t>    </a:t>
            </a:r>
            <a:r>
              <a:rPr lang="ru-RU" sz="2000" dirty="0" err="1"/>
              <a:t>mov</a:t>
            </a:r>
            <a:r>
              <a:rPr lang="ru-RU" sz="2000" dirty="0"/>
              <a:t>     </a:t>
            </a:r>
            <a:r>
              <a:rPr lang="ru-RU" sz="2000" dirty="0" err="1"/>
              <a:t>ax</a:t>
            </a:r>
            <a:r>
              <a:rPr lang="ru-RU" sz="2000" dirty="0"/>
              <a:t>,[bx+si+2]</a:t>
            </a:r>
          </a:p>
          <a:p>
            <a:r>
              <a:rPr lang="ru-RU" sz="2000" dirty="0"/>
              <a:t>    </a:t>
            </a:r>
            <a:r>
              <a:rPr lang="ru-RU" sz="2000" dirty="0" err="1"/>
              <a:t>mov</a:t>
            </a:r>
            <a:r>
              <a:rPr lang="ru-RU" sz="2000" dirty="0"/>
              <a:t>     </a:t>
            </a:r>
            <a:r>
              <a:rPr lang="ru-RU" sz="2000" dirty="0" err="1"/>
              <a:t>ax</a:t>
            </a:r>
            <a:r>
              <a:rPr lang="ru-RU" sz="2000" dirty="0"/>
              <a:t>,[</a:t>
            </a:r>
            <a:r>
              <a:rPr lang="ru-RU" sz="2000" dirty="0" err="1"/>
              <a:t>bx</a:t>
            </a:r>
            <a:r>
              <a:rPr lang="ru-RU" sz="2000" dirty="0"/>
              <a:t>][</a:t>
            </a:r>
            <a:r>
              <a:rPr lang="ru-RU" sz="2000" dirty="0" err="1"/>
              <a:t>si</a:t>
            </a:r>
            <a:r>
              <a:rPr lang="ru-RU" sz="2000" dirty="0"/>
              <a:t>]+2</a:t>
            </a:r>
          </a:p>
          <a:p>
            <a:r>
              <a:rPr lang="ru-RU" sz="2000" dirty="0"/>
              <a:t>    </a:t>
            </a:r>
            <a:r>
              <a:rPr lang="ru-RU" sz="2000" dirty="0" err="1"/>
              <a:t>mov</a:t>
            </a:r>
            <a:r>
              <a:rPr lang="ru-RU" sz="2000" dirty="0"/>
              <a:t>     </a:t>
            </a:r>
            <a:r>
              <a:rPr lang="ru-RU" sz="2000" dirty="0" err="1"/>
              <a:t>ax</a:t>
            </a:r>
            <a:r>
              <a:rPr lang="ru-RU" sz="2000" dirty="0"/>
              <a:t>,[bx+2][</a:t>
            </a:r>
            <a:r>
              <a:rPr lang="ru-RU" sz="2000" dirty="0" err="1"/>
              <a:t>si</a:t>
            </a:r>
            <a:r>
              <a:rPr lang="ru-RU" sz="2000" dirty="0"/>
              <a:t>]</a:t>
            </a:r>
          </a:p>
          <a:p>
            <a:r>
              <a:rPr lang="ru-RU" sz="2000" dirty="0"/>
              <a:t>    </a:t>
            </a:r>
            <a:r>
              <a:rPr lang="ru-RU" sz="2000" dirty="0" err="1"/>
              <a:t>mov</a:t>
            </a:r>
            <a:r>
              <a:rPr lang="ru-RU" sz="2000" dirty="0"/>
              <a:t>     </a:t>
            </a:r>
            <a:r>
              <a:rPr lang="ru-RU" sz="2000" dirty="0" err="1"/>
              <a:t>ax</a:t>
            </a:r>
            <a:r>
              <a:rPr lang="ru-RU" sz="2000" dirty="0"/>
              <a:t>,[</a:t>
            </a:r>
            <a:r>
              <a:rPr lang="ru-RU" sz="2000" dirty="0" err="1"/>
              <a:t>bx</a:t>
            </a:r>
            <a:r>
              <a:rPr lang="ru-RU" sz="2000" dirty="0"/>
              <a:t>][si+2]</a:t>
            </a:r>
          </a:p>
          <a:p>
            <a:r>
              <a:rPr lang="ru-RU" sz="2000" dirty="0"/>
              <a:t>    </a:t>
            </a:r>
            <a:r>
              <a:rPr lang="ru-RU" sz="2000" dirty="0" err="1"/>
              <a:t>mov</a:t>
            </a:r>
            <a:r>
              <a:rPr lang="ru-RU" sz="2000" dirty="0"/>
              <a:t>     ax,2[</a:t>
            </a:r>
            <a:r>
              <a:rPr lang="ru-RU" sz="2000" dirty="0" err="1"/>
              <a:t>bx</a:t>
            </a:r>
            <a:r>
              <a:rPr lang="ru-RU" sz="2000" dirty="0"/>
              <a:t>][</a:t>
            </a:r>
            <a:r>
              <a:rPr lang="ru-RU" sz="2000" dirty="0" err="1"/>
              <a:t>si</a:t>
            </a:r>
            <a:r>
              <a:rPr lang="ru-RU" sz="2000" dirty="0"/>
              <a:t>]</a:t>
            </a:r>
          </a:p>
          <a:p>
            <a:endParaRPr lang="ru-RU" sz="2000" dirty="0"/>
          </a:p>
          <a:p>
            <a:r>
              <a:rPr lang="ru-RU" sz="2000" dirty="0"/>
              <a:t>В регистр AX помещается слово из ячейки памяти со смещением, равным сумме чисел, содержащихся в BX и SI, и числа 2. Из </a:t>
            </a:r>
            <a:r>
              <a:rPr lang="ru-RU" sz="2000" dirty="0" err="1"/>
              <a:t>шестнадцатибитных</a:t>
            </a:r>
            <a:r>
              <a:rPr lang="ru-RU" sz="2000" dirty="0"/>
              <a:t> регистров так можно складывать только BX + SI, BX + DI, BP + SI и BP + DI, а из 32-битных — все восемь регистров общего назначения. Так же как и для прямой адресации, вместо непосредственного указания числа можно использовать имя переменной, заданной одной из директив определения данных. </a:t>
            </a:r>
          </a:p>
        </p:txBody>
      </p:sp>
    </p:spTree>
    <p:extLst>
      <p:ext uri="{BB962C8B-B14F-4D97-AF65-F5344CB8AC3E}">
        <p14:creationId xmlns:p14="http://schemas.microsoft.com/office/powerpoint/2010/main" val="132212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0400" y="612845"/>
            <a:ext cx="11176000" cy="5632311"/>
          </a:xfrm>
          <a:prstGeom prst="rect">
            <a:avLst/>
          </a:prstGeom>
        </p:spPr>
        <p:txBody>
          <a:bodyPr wrap="square">
            <a:spAutoFit/>
          </a:bodyPr>
          <a:lstStyle/>
          <a:p>
            <a:r>
              <a:rPr lang="ru-RU" dirty="0"/>
              <a:t>Адресация по базе с индексированием и масштабированием</a:t>
            </a:r>
          </a:p>
          <a:p>
            <a:r>
              <a:rPr lang="ru-RU" dirty="0"/>
              <a:t>Это самая полная возможная схема адресации, в которую входят все случаи, рассмотренные ранее, как частные. Полный адрес операнда можно записать как выражение, представленное на рис. </a:t>
            </a: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a:p>
            <a:r>
              <a:rPr lang="ru-RU" dirty="0" smtClean="0"/>
              <a:t>			Рис</a:t>
            </a:r>
            <a:r>
              <a:rPr lang="ru-RU" dirty="0"/>
              <a:t>. 6. Полная форма адресации</a:t>
            </a:r>
          </a:p>
          <a:p>
            <a:endParaRPr lang="ru-RU" dirty="0"/>
          </a:p>
          <a:p>
            <a:endParaRPr lang="ru-RU" dirty="0"/>
          </a:p>
          <a:p>
            <a:endParaRPr lang="ru-RU" dirty="0"/>
          </a:p>
          <a:p>
            <a:r>
              <a:rPr lang="ru-RU" dirty="0"/>
              <a:t>Смещение может быть байтом или двойным словом. Если ESP или EBP используются в роли базового регистра, селектор сегмента операнда берется по умолчанию из регистра SS, во всех остальных случаях — из DS.</a:t>
            </a:r>
          </a:p>
        </p:txBody>
      </p:sp>
      <p:pic>
        <p:nvPicPr>
          <p:cNvPr id="3" name="Рисунок 2"/>
          <p:cNvPicPr>
            <a:picLocks noChangeAspect="1"/>
          </p:cNvPicPr>
          <p:nvPr/>
        </p:nvPicPr>
        <p:blipFill>
          <a:blip r:embed="rId2"/>
          <a:stretch>
            <a:fillRect/>
          </a:stretch>
        </p:blipFill>
        <p:spPr>
          <a:xfrm>
            <a:off x="3175936" y="1778000"/>
            <a:ext cx="4699785" cy="2570480"/>
          </a:xfrm>
          <a:prstGeom prst="rect">
            <a:avLst/>
          </a:prstGeom>
        </p:spPr>
      </p:pic>
    </p:spTree>
    <p:extLst>
      <p:ext uri="{BB962C8B-B14F-4D97-AF65-F5344CB8AC3E}">
        <p14:creationId xmlns:p14="http://schemas.microsoft.com/office/powerpoint/2010/main" val="349957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360" y="221963"/>
            <a:ext cx="11318240" cy="4093428"/>
          </a:xfrm>
          <a:prstGeom prst="rect">
            <a:avLst/>
          </a:prstGeom>
        </p:spPr>
        <p:txBody>
          <a:bodyPr wrap="square">
            <a:spAutoFit/>
          </a:bodyPr>
          <a:lstStyle/>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Теперь рассмотрим режимы адресации переходов.</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1. </a:t>
            </a:r>
            <a:r>
              <a:rPr lang="ru-RU" sz="2000" b="1" kern="50" dirty="0">
                <a:latin typeface="Times New Roman" panose="02020603050405020304" pitchFamily="18" charset="0"/>
                <a:ea typeface="SimSun" panose="02010600030101010101" pitchFamily="2" charset="-122"/>
                <a:cs typeface="Mangal" panose="02040503050203030202" pitchFamily="18" charset="0"/>
              </a:rPr>
              <a:t>Внутрисегментный прямой. </a:t>
            </a:r>
            <a:r>
              <a:rPr lang="ru-RU" sz="2000" kern="50" dirty="0">
                <a:latin typeface="Times New Roman" panose="02020603050405020304" pitchFamily="18" charset="0"/>
                <a:ea typeface="SimSun" panose="02010600030101010101" pitchFamily="2" charset="-122"/>
                <a:cs typeface="Mangal" panose="02040503050203030202" pitchFamily="18" charset="0"/>
              </a:rPr>
              <a:t>Смещение адреса перехода </a:t>
            </a:r>
            <a:r>
              <a:rPr lang="ru-RU" sz="2000" kern="50" dirty="0" smtClean="0">
                <a:latin typeface="Times New Roman" panose="02020603050405020304" pitchFamily="18" charset="0"/>
                <a:ea typeface="SimSun" panose="02010600030101010101" pitchFamily="2" charset="-122"/>
                <a:cs typeface="Mangal" panose="02040503050203030202" pitchFamily="18" charset="0"/>
              </a:rPr>
              <a:t>определяется </a:t>
            </a:r>
            <a:r>
              <a:rPr lang="ru-RU" sz="2000" kern="50" dirty="0">
                <a:latin typeface="Times New Roman" panose="02020603050405020304" pitchFamily="18" charset="0"/>
                <a:ea typeface="SimSun" panose="02010600030101010101" pitchFamily="2" charset="-122"/>
                <a:cs typeface="Mangal" panose="02040503050203030202" pitchFamily="18" charset="0"/>
              </a:rPr>
              <a:t>как сумма 8- или 16-битного относительного  </a:t>
            </a:r>
            <a:r>
              <a:rPr lang="ru-RU" sz="2000" kern="50" dirty="0" smtClean="0">
                <a:latin typeface="Times New Roman" panose="02020603050405020304" pitchFamily="18" charset="0"/>
                <a:ea typeface="SimSun" panose="02010600030101010101" pitchFamily="2" charset="-122"/>
                <a:cs typeface="Mangal" panose="02040503050203030202" pitchFamily="18" charset="0"/>
              </a:rPr>
              <a:t>смещения </a:t>
            </a:r>
            <a:r>
              <a:rPr lang="ru-RU" sz="2000" kern="50" dirty="0">
                <a:latin typeface="Times New Roman" panose="02020603050405020304" pitchFamily="18" charset="0"/>
                <a:ea typeface="SimSun" panose="02010600030101010101" pitchFamily="2" charset="-122"/>
                <a:cs typeface="Mangal" panose="02040503050203030202" pitchFamily="18" charset="0"/>
              </a:rPr>
              <a:t>и текущего содержимого регистра указателя команд  IP.</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Когда относительное смещение имеет длину 8 бит, этот  </a:t>
            </a:r>
            <a:r>
              <a:rPr lang="ru-RU" sz="2000" kern="50" dirty="0" smtClean="0">
                <a:latin typeface="Times New Roman" panose="02020603050405020304" pitchFamily="18" charset="0"/>
                <a:ea typeface="SimSun" panose="02010600030101010101" pitchFamily="2" charset="-122"/>
                <a:cs typeface="Mangal" panose="02040503050203030202" pitchFamily="18" charset="0"/>
              </a:rPr>
              <a:t>режим </a:t>
            </a:r>
            <a:r>
              <a:rPr lang="ru-RU" sz="2000" kern="50" dirty="0">
                <a:latin typeface="Times New Roman" panose="02020603050405020304" pitchFamily="18" charset="0"/>
                <a:ea typeface="SimSun" panose="02010600030101010101" pitchFamily="2" charset="-122"/>
                <a:cs typeface="Mangal" panose="02040503050203030202" pitchFamily="18" charset="0"/>
              </a:rPr>
              <a:t>называют "коротким переходом". Данный режим  допустим    и в условных, и в безусловных переходах, но условные  </a:t>
            </a:r>
            <a:r>
              <a:rPr lang="ru-RU" sz="2000" kern="50" dirty="0" smtClean="0">
                <a:latin typeface="Times New Roman" panose="02020603050405020304" pitchFamily="18" charset="0"/>
                <a:ea typeface="SimSun" panose="02010600030101010101" pitchFamily="2" charset="-122"/>
                <a:cs typeface="Mangal" panose="02040503050203030202" pitchFamily="18" charset="0"/>
              </a:rPr>
              <a:t>переходы </a:t>
            </a:r>
            <a:r>
              <a:rPr lang="ru-RU" sz="2000" kern="50" dirty="0">
                <a:latin typeface="Times New Roman" panose="02020603050405020304" pitchFamily="18" charset="0"/>
                <a:ea typeface="SimSun" panose="02010600030101010101" pitchFamily="2" charset="-122"/>
                <a:cs typeface="Mangal" panose="02040503050203030202" pitchFamily="18" charset="0"/>
              </a:rPr>
              <a:t>- всегда короткие.</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Пример:</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r>
              <a:rPr lang="ru-RU" sz="2000" kern="50" dirty="0" err="1">
                <a:latin typeface="Times New Roman" panose="02020603050405020304" pitchFamily="18" charset="0"/>
                <a:ea typeface="SimSun" panose="02010600030101010101" pitchFamily="2" charset="-122"/>
                <a:cs typeface="Mangal" panose="02040503050203030202" pitchFamily="18" charset="0"/>
              </a:rPr>
              <a:t>jb</a:t>
            </a:r>
            <a:r>
              <a:rPr lang="ru-RU" sz="2000" kern="50" dirty="0">
                <a:latin typeface="Times New Roman" panose="02020603050405020304" pitchFamily="18" charset="0"/>
                <a:ea typeface="SimSun" panose="02010600030101010101" pitchFamily="2" charset="-122"/>
                <a:cs typeface="Mangal" panose="02040503050203030202" pitchFamily="18" charset="0"/>
              </a:rPr>
              <a:t>     </a:t>
            </a:r>
            <a:r>
              <a:rPr lang="ru-RU" sz="2000" kern="50" dirty="0" err="1">
                <a:latin typeface="Times New Roman" panose="02020603050405020304" pitchFamily="18" charset="0"/>
                <a:ea typeface="SimSun" panose="02010600030101010101" pitchFamily="2" charset="-122"/>
                <a:cs typeface="Mangal" panose="02040503050203030202" pitchFamily="18" charset="0"/>
              </a:rPr>
              <a:t>IsBelow</a:t>
            </a:r>
            <a:endParaRPr lang="ru-RU" sz="2000" kern="50" dirty="0">
              <a:latin typeface="Times New Roman" panose="02020603050405020304" pitchFamily="18" charset="0"/>
              <a:ea typeface="SimSun" panose="02010600030101010101" pitchFamily="2" charset="-122"/>
              <a:cs typeface="Mangal" panose="02040503050203030202" pitchFamily="18" charset="0"/>
            </a:endParaRP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r>
              <a:rPr lang="ru-RU" sz="2000" kern="50" dirty="0" err="1">
                <a:latin typeface="Times New Roman" panose="02020603050405020304" pitchFamily="18" charset="0"/>
                <a:ea typeface="SimSun" panose="02010600030101010101" pitchFamily="2" charset="-122"/>
                <a:cs typeface="Mangal" panose="02040503050203030202" pitchFamily="18" charset="0"/>
              </a:rPr>
              <a:t>IsBelow</a:t>
            </a:r>
            <a:r>
              <a:rPr lang="ru-RU" sz="2000" kern="50" dirty="0">
                <a:latin typeface="Times New Roman" panose="02020603050405020304" pitchFamily="18" charset="0"/>
                <a:ea typeface="SimSun" panose="02010600030101010101" pitchFamily="2" charset="-122"/>
                <a:cs typeface="Mangal" panose="02040503050203030202" pitchFamily="18" charset="0"/>
              </a:rPr>
              <a:t>:</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endParaRPr lang="ru-RU" sz="20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Прямоугольник 2"/>
          <p:cNvSpPr/>
          <p:nvPr/>
        </p:nvSpPr>
        <p:spPr>
          <a:xfrm>
            <a:off x="467360" y="4315391"/>
            <a:ext cx="11389360" cy="1938992"/>
          </a:xfrm>
          <a:prstGeom prst="rect">
            <a:avLst/>
          </a:prstGeom>
        </p:spPr>
        <p:txBody>
          <a:bodyPr wrap="square">
            <a:spAutoFit/>
          </a:bodyPr>
          <a:lstStyle/>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2. Внутрисегментный косвенный. Смещение адреса перехода есть    содержимое регистра или ячейки памяти, указанные в  любом    режиме адресации данных, кроме  непосредственного.  </a:t>
            </a:r>
            <a:r>
              <a:rPr lang="ru-RU" sz="2000" kern="50" dirty="0" smtClean="0">
                <a:latin typeface="Times New Roman" panose="02020603050405020304" pitchFamily="18" charset="0"/>
                <a:ea typeface="SimSun" panose="02010600030101010101" pitchFamily="2" charset="-122"/>
                <a:cs typeface="Mangal" panose="02040503050203030202" pitchFamily="18" charset="0"/>
              </a:rPr>
              <a:t>Содержимое </a:t>
            </a:r>
            <a:r>
              <a:rPr lang="ru-RU" sz="2000" kern="50" dirty="0">
                <a:latin typeface="Times New Roman" panose="02020603050405020304" pitchFamily="18" charset="0"/>
                <a:ea typeface="SimSun" panose="02010600030101010101" pitchFamily="2" charset="-122"/>
                <a:cs typeface="Mangal" panose="02040503050203030202" pitchFamily="18" charset="0"/>
              </a:rPr>
              <a:t>регистра указателя команд  IP  заменяется  соответствующим содержимым регистра или  ячейки  памяти.  Данный    режим допустим только в командах безусловного перехода.</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Пример:   </a:t>
            </a:r>
            <a:r>
              <a:rPr lang="ru-RU" sz="2000" kern="50" dirty="0" err="1">
                <a:latin typeface="Times New Roman" panose="02020603050405020304" pitchFamily="18" charset="0"/>
                <a:ea typeface="SimSun" panose="02010600030101010101" pitchFamily="2" charset="-122"/>
                <a:cs typeface="Mangal" panose="02040503050203030202" pitchFamily="18" charset="0"/>
              </a:rPr>
              <a:t>jmp</a:t>
            </a:r>
            <a:r>
              <a:rPr lang="ru-RU" sz="2000" kern="50" dirty="0">
                <a:latin typeface="Times New Roman" panose="02020603050405020304" pitchFamily="18" charset="0"/>
                <a:ea typeface="SimSun" panose="02010600030101010101" pitchFamily="2" charset="-122"/>
                <a:cs typeface="Mangal" panose="02040503050203030202" pitchFamily="18" charset="0"/>
              </a:rPr>
              <a:t>    [</a:t>
            </a:r>
            <a:r>
              <a:rPr lang="ru-RU" sz="2000" kern="50" dirty="0" err="1">
                <a:latin typeface="Times New Roman" panose="02020603050405020304" pitchFamily="18" charset="0"/>
                <a:ea typeface="SimSun" panose="02010600030101010101" pitchFamily="2" charset="-122"/>
                <a:cs typeface="Mangal" panose="02040503050203030202" pitchFamily="18" charset="0"/>
              </a:rPr>
              <a:t>bx</a:t>
            </a:r>
            <a:r>
              <a:rPr lang="ru-RU" sz="2000" kern="50" dirty="0">
                <a:latin typeface="Times New Roman" panose="02020603050405020304" pitchFamily="18" charset="0"/>
                <a:ea typeface="SimSun" panose="02010600030101010101" pitchFamily="2" charset="-122"/>
                <a:cs typeface="Mangal" panose="02040503050203030202" pitchFamily="18" charset="0"/>
              </a:rPr>
              <a:t>]</a:t>
            </a:r>
            <a:endParaRPr lang="ru-RU" sz="2000" kern="50" dirty="0">
              <a:effectLst/>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531729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00" y="601623"/>
            <a:ext cx="10952480" cy="4093428"/>
          </a:xfrm>
          <a:prstGeom prst="rect">
            <a:avLst/>
          </a:prstGeom>
        </p:spPr>
        <p:txBody>
          <a:bodyPr wrap="square">
            <a:spAutoFit/>
          </a:bodyPr>
          <a:lstStyle/>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3. Межсегментный прямой. В команде указана пара </a:t>
            </a:r>
            <a:r>
              <a:rPr lang="ru-RU" sz="2000" kern="50" dirty="0" err="1" smtClean="0">
                <a:latin typeface="Times New Roman" panose="02020603050405020304" pitchFamily="18" charset="0"/>
                <a:ea typeface="SimSun" panose="02010600030101010101" pitchFamily="2" charset="-122"/>
                <a:cs typeface="Mangal" panose="02040503050203030202" pitchFamily="18" charset="0"/>
              </a:rPr>
              <a:t>сегмент:смещение</a:t>
            </a:r>
            <a:r>
              <a:rPr lang="ru-RU" sz="2000" kern="50" dirty="0">
                <a:latin typeface="Times New Roman" panose="02020603050405020304" pitchFamily="18" charset="0"/>
                <a:ea typeface="SimSun" panose="02010600030101010101" pitchFamily="2" charset="-122"/>
                <a:cs typeface="Mangal" panose="02040503050203030202" pitchFamily="18" charset="0"/>
              </a:rPr>
              <a:t>; сегмент загружается в  сегментный  регистр  CS,  а    смещение - в регистр указатель команд  IP.  Данный  режим    допустим только в командах безусловного перехода.</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Пример:   </a:t>
            </a:r>
            <a:r>
              <a:rPr lang="ru-RU" sz="2000" kern="50" dirty="0" err="1">
                <a:latin typeface="Times New Roman" panose="02020603050405020304" pitchFamily="18" charset="0"/>
                <a:ea typeface="SimSun" panose="02010600030101010101" pitchFamily="2" charset="-122"/>
                <a:cs typeface="Mangal" panose="02040503050203030202" pitchFamily="18" charset="0"/>
              </a:rPr>
              <a:t>call</a:t>
            </a:r>
            <a:r>
              <a:rPr lang="ru-RU" sz="2000" kern="50" dirty="0">
                <a:latin typeface="Times New Roman" panose="02020603050405020304" pitchFamily="18" charset="0"/>
                <a:ea typeface="SimSun" panose="02010600030101010101" pitchFamily="2" charset="-122"/>
                <a:cs typeface="Mangal" panose="02040503050203030202" pitchFamily="18" charset="0"/>
              </a:rPr>
              <a:t>   FAR PTR </a:t>
            </a:r>
            <a:r>
              <a:rPr lang="ru-RU" sz="2000" kern="50" dirty="0" err="1">
                <a:latin typeface="Times New Roman" panose="02020603050405020304" pitchFamily="18" charset="0"/>
                <a:ea typeface="SimSun" panose="02010600030101010101" pitchFamily="2" charset="-122"/>
                <a:cs typeface="Mangal" panose="02040503050203030202" pitchFamily="18" charset="0"/>
              </a:rPr>
              <a:t>QuickSort</a:t>
            </a:r>
            <a:endParaRPr lang="ru-RU" sz="2000" kern="50" dirty="0">
              <a:latin typeface="Times New Roman" panose="02020603050405020304" pitchFamily="18" charset="0"/>
              <a:ea typeface="SimSun" panose="02010600030101010101" pitchFamily="2" charset="-122"/>
              <a:cs typeface="Mangal" panose="02040503050203030202" pitchFamily="18" charset="0"/>
            </a:endParaRP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4. Межсегментный косвенный. Содержимое регистров CS и </a:t>
            </a:r>
            <a:r>
              <a:rPr lang="ru-RU" sz="2000" kern="50">
                <a:latin typeface="Times New Roman" panose="02020603050405020304" pitchFamily="18" charset="0"/>
                <a:ea typeface="SimSun" panose="02010600030101010101" pitchFamily="2" charset="-122"/>
                <a:cs typeface="Mangal" panose="02040503050203030202" pitchFamily="18" charset="0"/>
              </a:rPr>
              <a:t>IP </a:t>
            </a:r>
            <a:r>
              <a:rPr lang="ru-RU" sz="2000" kern="50" smtClean="0">
                <a:latin typeface="Times New Roman" panose="02020603050405020304" pitchFamily="18" charset="0"/>
                <a:ea typeface="SimSun" panose="02010600030101010101" pitchFamily="2" charset="-122"/>
                <a:cs typeface="Mangal" panose="02040503050203030202" pitchFamily="18" charset="0"/>
              </a:rPr>
              <a:t>заменяется </a:t>
            </a:r>
            <a:r>
              <a:rPr lang="ru-RU" sz="2000" kern="50" dirty="0">
                <a:latin typeface="Times New Roman" panose="02020603050405020304" pitchFamily="18" charset="0"/>
                <a:ea typeface="SimSun" panose="02010600030101010101" pitchFamily="2" charset="-122"/>
                <a:cs typeface="Mangal" panose="02040503050203030202" pitchFamily="18" charset="0"/>
              </a:rPr>
              <a:t>содержимым двух смежных слов памяти, адрес которых указан в любом режиме адресации данных, кроме  непосредственного и регистрового. Младшее слово загружается  в    регистр указатель команд IP, а старшее - в сегментный регистр CS. Данный режим допустим только в командах  безусловного перехода.</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a:t>
            </a:r>
          </a:p>
          <a:p>
            <a:pPr algn="just">
              <a:spcAft>
                <a:spcPts val="0"/>
              </a:spcAft>
            </a:pPr>
            <a:r>
              <a:rPr lang="ru-RU" sz="2000" kern="50" dirty="0">
                <a:latin typeface="Times New Roman" panose="02020603050405020304" pitchFamily="18" charset="0"/>
                <a:ea typeface="SimSun" panose="02010600030101010101" pitchFamily="2" charset="-122"/>
                <a:cs typeface="Mangal" panose="02040503050203030202" pitchFamily="18" charset="0"/>
              </a:rPr>
              <a:t>   Пример:   </a:t>
            </a:r>
            <a:r>
              <a:rPr lang="ru-RU" sz="2000" kern="50" dirty="0" err="1">
                <a:latin typeface="Times New Roman" panose="02020603050405020304" pitchFamily="18" charset="0"/>
                <a:ea typeface="SimSun" panose="02010600030101010101" pitchFamily="2" charset="-122"/>
                <a:cs typeface="Mangal" panose="02040503050203030202" pitchFamily="18" charset="0"/>
              </a:rPr>
              <a:t>call</a:t>
            </a:r>
            <a:r>
              <a:rPr lang="ru-RU" sz="2000" kern="50" dirty="0">
                <a:latin typeface="Times New Roman" panose="02020603050405020304" pitchFamily="18" charset="0"/>
                <a:ea typeface="SimSun" panose="02010600030101010101" pitchFamily="2" charset="-122"/>
                <a:cs typeface="Mangal" panose="02040503050203030202" pitchFamily="18" charset="0"/>
              </a:rPr>
              <a:t>   FAR PTR [</a:t>
            </a:r>
            <a:r>
              <a:rPr lang="ru-RU" sz="2000" kern="50" dirty="0" err="1">
                <a:latin typeface="Times New Roman" panose="02020603050405020304" pitchFamily="18" charset="0"/>
                <a:ea typeface="SimSun" panose="02010600030101010101" pitchFamily="2" charset="-122"/>
                <a:cs typeface="Mangal" panose="02040503050203030202" pitchFamily="18" charset="0"/>
              </a:rPr>
              <a:t>bp</a:t>
            </a:r>
            <a:r>
              <a:rPr lang="ru-RU" sz="2000" kern="50" dirty="0">
                <a:latin typeface="Times New Roman" panose="02020603050405020304" pitchFamily="18" charset="0"/>
                <a:ea typeface="SimSun" panose="02010600030101010101" pitchFamily="2" charset="-122"/>
                <a:cs typeface="Mangal" panose="02040503050203030202" pitchFamily="18" charset="0"/>
              </a:rPr>
              <a:t> + 4]</a:t>
            </a:r>
            <a:endParaRPr lang="ru-RU" sz="2000" kern="50" dirty="0">
              <a:effectLst/>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111065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98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76881" y="303275"/>
            <a:ext cx="3676344" cy="1123189"/>
          </a:xfrm>
          <a:prstGeom prst="rect">
            <a:avLst/>
          </a:prstGeom>
        </p:spPr>
      </p:pic>
      <p:pic>
        <p:nvPicPr>
          <p:cNvPr id="5" name="Рисунок 4"/>
          <p:cNvPicPr>
            <a:picLocks noChangeAspect="1"/>
          </p:cNvPicPr>
          <p:nvPr/>
        </p:nvPicPr>
        <p:blipFill>
          <a:blip r:embed="rId3"/>
          <a:stretch>
            <a:fillRect/>
          </a:stretch>
        </p:blipFill>
        <p:spPr>
          <a:xfrm>
            <a:off x="355440" y="1426464"/>
            <a:ext cx="11860280" cy="2212848"/>
          </a:xfrm>
          <a:prstGeom prst="rect">
            <a:avLst/>
          </a:prstGeom>
        </p:spPr>
      </p:pic>
      <p:pic>
        <p:nvPicPr>
          <p:cNvPr id="6" name="Рисунок 5"/>
          <p:cNvPicPr>
            <a:picLocks noChangeAspect="1"/>
          </p:cNvPicPr>
          <p:nvPr/>
        </p:nvPicPr>
        <p:blipFill>
          <a:blip r:embed="rId4"/>
          <a:stretch>
            <a:fillRect/>
          </a:stretch>
        </p:blipFill>
        <p:spPr>
          <a:xfrm>
            <a:off x="493771" y="4128516"/>
            <a:ext cx="11173094" cy="1431036"/>
          </a:xfrm>
          <a:prstGeom prst="rect">
            <a:avLst/>
          </a:prstGeom>
        </p:spPr>
      </p:pic>
    </p:spTree>
    <p:extLst>
      <p:ext uri="{BB962C8B-B14F-4D97-AF65-F5344CB8AC3E}">
        <p14:creationId xmlns:p14="http://schemas.microsoft.com/office/powerpoint/2010/main" val="15741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62350" y="659890"/>
            <a:ext cx="10984615" cy="3217166"/>
          </a:xfrm>
          <a:prstGeom prst="rect">
            <a:avLst/>
          </a:prstGeom>
        </p:spPr>
      </p:pic>
      <p:pic>
        <p:nvPicPr>
          <p:cNvPr id="3" name="Рисунок 2"/>
          <p:cNvPicPr>
            <a:picLocks noChangeAspect="1"/>
          </p:cNvPicPr>
          <p:nvPr/>
        </p:nvPicPr>
        <p:blipFill>
          <a:blip r:embed="rId3"/>
          <a:stretch>
            <a:fillRect/>
          </a:stretch>
        </p:blipFill>
        <p:spPr>
          <a:xfrm>
            <a:off x="562349" y="4130039"/>
            <a:ext cx="10984615" cy="1825178"/>
          </a:xfrm>
          <a:prstGeom prst="rect">
            <a:avLst/>
          </a:prstGeom>
        </p:spPr>
      </p:pic>
    </p:spTree>
    <p:extLst>
      <p:ext uri="{BB962C8B-B14F-4D97-AF65-F5344CB8AC3E}">
        <p14:creationId xmlns:p14="http://schemas.microsoft.com/office/powerpoint/2010/main" val="112952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66922" y="665986"/>
            <a:ext cx="11372283" cy="3009902"/>
          </a:xfrm>
          <a:prstGeom prst="rect">
            <a:avLst/>
          </a:prstGeom>
        </p:spPr>
      </p:pic>
    </p:spTree>
    <p:extLst>
      <p:ext uri="{BB962C8B-B14F-4D97-AF65-F5344CB8AC3E}">
        <p14:creationId xmlns:p14="http://schemas.microsoft.com/office/powerpoint/2010/main" val="258772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26942" y="626362"/>
            <a:ext cx="11068817" cy="2916376"/>
          </a:xfrm>
          <a:prstGeom prst="rect">
            <a:avLst/>
          </a:prstGeom>
        </p:spPr>
      </p:pic>
      <p:pic>
        <p:nvPicPr>
          <p:cNvPr id="3" name="Рисунок 2"/>
          <p:cNvPicPr>
            <a:picLocks noChangeAspect="1"/>
          </p:cNvPicPr>
          <p:nvPr/>
        </p:nvPicPr>
        <p:blipFill>
          <a:blip r:embed="rId3"/>
          <a:stretch>
            <a:fillRect/>
          </a:stretch>
        </p:blipFill>
        <p:spPr>
          <a:xfrm>
            <a:off x="726942" y="3542738"/>
            <a:ext cx="11029158" cy="2035102"/>
          </a:xfrm>
          <a:prstGeom prst="rect">
            <a:avLst/>
          </a:prstGeom>
        </p:spPr>
      </p:pic>
    </p:spTree>
    <p:extLst>
      <p:ext uri="{BB962C8B-B14F-4D97-AF65-F5344CB8AC3E}">
        <p14:creationId xmlns:p14="http://schemas.microsoft.com/office/powerpoint/2010/main" val="147173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2934683"/>
            <a:ext cx="11165840" cy="3231654"/>
          </a:xfrm>
          <a:prstGeom prst="rect">
            <a:avLst/>
          </a:prstGeom>
        </p:spPr>
        <p:txBody>
          <a:bodyPr wrap="square">
            <a:spAutoFit/>
          </a:bodyPr>
          <a:lstStyle/>
          <a:p>
            <a:r>
              <a:rPr lang="ru-RU" sz="2400" b="1" dirty="0"/>
              <a:t>Организация памяти</a:t>
            </a:r>
          </a:p>
          <a:p>
            <a:pPr algn="just"/>
            <a:r>
              <a:rPr lang="ru-RU" sz="2000" dirty="0"/>
              <a:t>Память с точки зрения процессора представляет собой последовательность байт, каждому из которых присвоен уникальный адрес. Он может принимать значения от 0 до 232-1 (4 гигабайта). Программы же могут работать с памятью как с одним непрерывным массивом (модель памяти </a:t>
            </a:r>
            <a:r>
              <a:rPr lang="ru-RU" sz="2000" dirty="0" err="1"/>
              <a:t>flat</a:t>
            </a:r>
            <a:r>
              <a:rPr lang="ru-RU" sz="2000" dirty="0"/>
              <a:t>) или как с несколькими массивами (сегментированные модели памяти). Во втором случае для задания адреса любого байта требуется два числа — адрес начала массива и адрес искомого байта внутри массива. Помимо основной памяти программы могут использовать регистры — специальные ячейки памяти, расположенные физически внутри процессора, доступ к которым осуществляется не по адресам, а по именам. Но здесь мы вплотную подходим к рассмотрению собственно работы </a:t>
            </a:r>
            <a:r>
              <a:rPr lang="ru-RU" sz="2000" dirty="0" smtClean="0"/>
              <a:t>процессора</a:t>
            </a:r>
            <a:endParaRPr lang="ru-RU" sz="2000" dirty="0"/>
          </a:p>
        </p:txBody>
      </p:sp>
      <p:sp>
        <p:nvSpPr>
          <p:cNvPr id="4" name="Прямоугольник 3"/>
          <p:cNvSpPr/>
          <p:nvPr/>
        </p:nvSpPr>
        <p:spPr>
          <a:xfrm>
            <a:off x="386080" y="516603"/>
            <a:ext cx="11074400" cy="1938992"/>
          </a:xfrm>
          <a:prstGeom prst="rect">
            <a:avLst/>
          </a:prstGeom>
        </p:spPr>
        <p:txBody>
          <a:bodyPr wrap="square">
            <a:spAutoFit/>
          </a:bodyPr>
          <a:lstStyle/>
          <a:p>
            <a:pPr algn="just"/>
            <a:r>
              <a:rPr lang="ru-RU" sz="2000" dirty="0"/>
              <a:t>Процессор </a:t>
            </a:r>
            <a:r>
              <a:rPr lang="ru-RU" sz="2000" dirty="0" err="1"/>
              <a:t>Intel</a:t>
            </a:r>
            <a:r>
              <a:rPr lang="ru-RU" sz="2000" dirty="0"/>
              <a:t> x86 после включения питания оказывается в так называемом режиме реальной адресации памяти, или просто реальном режиме. Большинство операционных систем сразу же переводят его в защищенный режим, позволяющий им обеспечивать многозадачность, распределение памяти и другие функции. Пользовательские программы в таких операционных системах часто работают еще в одном режиме, режиме V86, из которого им доступно все то же, что и из реального, кроме команд, относящихся к управлению защищенным режимом. </a:t>
            </a:r>
          </a:p>
        </p:txBody>
      </p:sp>
    </p:spTree>
    <p:extLst>
      <p:ext uri="{BB962C8B-B14F-4D97-AF65-F5344CB8AC3E}">
        <p14:creationId xmlns:p14="http://schemas.microsoft.com/office/powerpoint/2010/main" val="3809340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72079" y="749806"/>
            <a:ext cx="11313166" cy="2395729"/>
          </a:xfrm>
          <a:prstGeom prst="rect">
            <a:avLst/>
          </a:prstGeom>
        </p:spPr>
      </p:pic>
      <p:pic>
        <p:nvPicPr>
          <p:cNvPr id="3" name="Рисунок 2"/>
          <p:cNvPicPr>
            <a:picLocks noChangeAspect="1"/>
          </p:cNvPicPr>
          <p:nvPr/>
        </p:nvPicPr>
        <p:blipFill>
          <a:blip r:embed="rId3"/>
          <a:stretch>
            <a:fillRect/>
          </a:stretch>
        </p:blipFill>
        <p:spPr>
          <a:xfrm>
            <a:off x="672079" y="3599686"/>
            <a:ext cx="11313166" cy="2856576"/>
          </a:xfrm>
          <a:prstGeom prst="rect">
            <a:avLst/>
          </a:prstGeom>
        </p:spPr>
      </p:pic>
    </p:spTree>
    <p:extLst>
      <p:ext uri="{BB962C8B-B14F-4D97-AF65-F5344CB8AC3E}">
        <p14:creationId xmlns:p14="http://schemas.microsoft.com/office/powerpoint/2010/main" val="1172942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5774" y="512062"/>
            <a:ext cx="11513733" cy="4882898"/>
          </a:xfrm>
          <a:prstGeom prst="rect">
            <a:avLst/>
          </a:prstGeom>
        </p:spPr>
      </p:pic>
    </p:spTree>
    <p:extLst>
      <p:ext uri="{BB962C8B-B14F-4D97-AF65-F5344CB8AC3E}">
        <p14:creationId xmlns:p14="http://schemas.microsoft.com/office/powerpoint/2010/main" val="239486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3186" y="754378"/>
            <a:ext cx="11437209" cy="4567430"/>
          </a:xfrm>
          <a:prstGeom prst="rect">
            <a:avLst/>
          </a:prstGeom>
        </p:spPr>
      </p:pic>
    </p:spTree>
    <p:extLst>
      <p:ext uri="{BB962C8B-B14F-4D97-AF65-F5344CB8AC3E}">
        <p14:creationId xmlns:p14="http://schemas.microsoft.com/office/powerpoint/2010/main" val="931961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26943" y="760474"/>
            <a:ext cx="10648534" cy="1799845"/>
          </a:xfrm>
          <a:prstGeom prst="rect">
            <a:avLst/>
          </a:prstGeom>
        </p:spPr>
      </p:pic>
      <p:pic>
        <p:nvPicPr>
          <p:cNvPr id="3" name="Рисунок 2"/>
          <p:cNvPicPr>
            <a:picLocks noChangeAspect="1"/>
          </p:cNvPicPr>
          <p:nvPr/>
        </p:nvPicPr>
        <p:blipFill>
          <a:blip r:embed="rId3"/>
          <a:stretch>
            <a:fillRect/>
          </a:stretch>
        </p:blipFill>
        <p:spPr>
          <a:xfrm>
            <a:off x="670097" y="2400298"/>
            <a:ext cx="10762225" cy="2720342"/>
          </a:xfrm>
          <a:prstGeom prst="rect">
            <a:avLst/>
          </a:prstGeom>
        </p:spPr>
      </p:pic>
    </p:spTree>
    <p:extLst>
      <p:ext uri="{BB962C8B-B14F-4D97-AF65-F5344CB8AC3E}">
        <p14:creationId xmlns:p14="http://schemas.microsoft.com/office/powerpoint/2010/main" val="361946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27632" y="1142004"/>
            <a:ext cx="7827264" cy="4006144"/>
          </a:xfrm>
          <a:prstGeom prst="rect">
            <a:avLst/>
          </a:prstGeom>
        </p:spPr>
      </p:pic>
      <p:pic>
        <p:nvPicPr>
          <p:cNvPr id="3" name="Рисунок 2"/>
          <p:cNvPicPr>
            <a:picLocks noChangeAspect="1"/>
          </p:cNvPicPr>
          <p:nvPr/>
        </p:nvPicPr>
        <p:blipFill>
          <a:blip r:embed="rId3"/>
          <a:stretch>
            <a:fillRect/>
          </a:stretch>
        </p:blipFill>
        <p:spPr>
          <a:xfrm>
            <a:off x="915918" y="5606795"/>
            <a:ext cx="10302515" cy="684277"/>
          </a:xfrm>
          <a:prstGeom prst="rect">
            <a:avLst/>
          </a:prstGeom>
        </p:spPr>
      </p:pic>
    </p:spTree>
    <p:extLst>
      <p:ext uri="{BB962C8B-B14F-4D97-AF65-F5344CB8AC3E}">
        <p14:creationId xmlns:p14="http://schemas.microsoft.com/office/powerpoint/2010/main" val="202654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0074" y="603502"/>
            <a:ext cx="11297545" cy="3547874"/>
          </a:xfrm>
          <a:prstGeom prst="rect">
            <a:avLst/>
          </a:prstGeom>
        </p:spPr>
      </p:pic>
      <p:pic>
        <p:nvPicPr>
          <p:cNvPr id="3" name="Рисунок 2"/>
          <p:cNvPicPr>
            <a:picLocks noChangeAspect="1"/>
          </p:cNvPicPr>
          <p:nvPr/>
        </p:nvPicPr>
        <p:blipFill>
          <a:blip r:embed="rId3"/>
          <a:stretch>
            <a:fillRect/>
          </a:stretch>
        </p:blipFill>
        <p:spPr>
          <a:xfrm>
            <a:off x="3124197" y="4344923"/>
            <a:ext cx="6038091" cy="1575455"/>
          </a:xfrm>
          <a:prstGeom prst="rect">
            <a:avLst/>
          </a:prstGeom>
        </p:spPr>
      </p:pic>
    </p:spTree>
    <p:extLst>
      <p:ext uri="{BB962C8B-B14F-4D97-AF65-F5344CB8AC3E}">
        <p14:creationId xmlns:p14="http://schemas.microsoft.com/office/powerpoint/2010/main" val="105617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51682" y="665986"/>
            <a:ext cx="11275535" cy="3393950"/>
          </a:xfrm>
          <a:prstGeom prst="rect">
            <a:avLst/>
          </a:prstGeom>
        </p:spPr>
      </p:pic>
      <p:pic>
        <p:nvPicPr>
          <p:cNvPr id="3" name="Рисунок 2"/>
          <p:cNvPicPr>
            <a:picLocks noChangeAspect="1"/>
          </p:cNvPicPr>
          <p:nvPr/>
        </p:nvPicPr>
        <p:blipFill>
          <a:blip r:embed="rId3"/>
          <a:stretch>
            <a:fillRect/>
          </a:stretch>
        </p:blipFill>
        <p:spPr>
          <a:xfrm>
            <a:off x="1441699" y="4059935"/>
            <a:ext cx="8324093" cy="2405533"/>
          </a:xfrm>
          <a:prstGeom prst="rect">
            <a:avLst/>
          </a:prstGeom>
        </p:spPr>
      </p:pic>
    </p:spTree>
    <p:extLst>
      <p:ext uri="{BB962C8B-B14F-4D97-AF65-F5344CB8AC3E}">
        <p14:creationId xmlns:p14="http://schemas.microsoft.com/office/powerpoint/2010/main" val="3543972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1787" y="731518"/>
            <a:ext cx="11285896" cy="3127250"/>
          </a:xfrm>
          <a:prstGeom prst="rect">
            <a:avLst/>
          </a:prstGeom>
        </p:spPr>
      </p:pic>
      <p:pic>
        <p:nvPicPr>
          <p:cNvPr id="3" name="Рисунок 2"/>
          <p:cNvPicPr>
            <a:picLocks noChangeAspect="1"/>
          </p:cNvPicPr>
          <p:nvPr/>
        </p:nvPicPr>
        <p:blipFill>
          <a:blip r:embed="rId3"/>
          <a:stretch>
            <a:fillRect/>
          </a:stretch>
        </p:blipFill>
        <p:spPr>
          <a:xfrm>
            <a:off x="3369562" y="4030978"/>
            <a:ext cx="3195830" cy="2528230"/>
          </a:xfrm>
          <a:prstGeom prst="rect">
            <a:avLst/>
          </a:prstGeom>
        </p:spPr>
      </p:pic>
    </p:spTree>
    <p:extLst>
      <p:ext uri="{BB962C8B-B14F-4D97-AF65-F5344CB8AC3E}">
        <p14:creationId xmlns:p14="http://schemas.microsoft.com/office/powerpoint/2010/main" val="558432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09011" y="649222"/>
            <a:ext cx="11352034" cy="3099818"/>
          </a:xfrm>
          <a:prstGeom prst="rect">
            <a:avLst/>
          </a:prstGeom>
        </p:spPr>
      </p:pic>
    </p:spTree>
    <p:extLst>
      <p:ext uri="{BB962C8B-B14F-4D97-AF65-F5344CB8AC3E}">
        <p14:creationId xmlns:p14="http://schemas.microsoft.com/office/powerpoint/2010/main" val="2715671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2454" y="524255"/>
            <a:ext cx="11380409" cy="1578865"/>
          </a:xfrm>
          <a:prstGeom prst="rect">
            <a:avLst/>
          </a:prstGeom>
        </p:spPr>
      </p:pic>
      <p:pic>
        <p:nvPicPr>
          <p:cNvPr id="3" name="Рисунок 2"/>
          <p:cNvPicPr>
            <a:picLocks noChangeAspect="1"/>
          </p:cNvPicPr>
          <p:nvPr/>
        </p:nvPicPr>
        <p:blipFill>
          <a:blip r:embed="rId3"/>
          <a:stretch>
            <a:fillRect/>
          </a:stretch>
        </p:blipFill>
        <p:spPr>
          <a:xfrm>
            <a:off x="632454" y="2718815"/>
            <a:ext cx="11249900" cy="1066801"/>
          </a:xfrm>
          <a:prstGeom prst="rect">
            <a:avLst/>
          </a:prstGeom>
        </p:spPr>
      </p:pic>
    </p:spTree>
    <p:extLst>
      <p:ext uri="{BB962C8B-B14F-4D97-AF65-F5344CB8AC3E}">
        <p14:creationId xmlns:p14="http://schemas.microsoft.com/office/powerpoint/2010/main" val="361769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52512" y="579893"/>
            <a:ext cx="5809728" cy="5886678"/>
          </a:xfrm>
          <a:prstGeom prst="rect">
            <a:avLst/>
          </a:prstGeom>
        </p:spPr>
      </p:pic>
    </p:spTree>
    <p:extLst>
      <p:ext uri="{BB962C8B-B14F-4D97-AF65-F5344CB8AC3E}">
        <p14:creationId xmlns:p14="http://schemas.microsoft.com/office/powerpoint/2010/main" val="166447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66259" y="475487"/>
            <a:ext cx="5692525" cy="5205663"/>
          </a:xfrm>
          <a:prstGeom prst="rect">
            <a:avLst/>
          </a:prstGeom>
        </p:spPr>
      </p:pic>
    </p:spTree>
    <p:extLst>
      <p:ext uri="{BB962C8B-B14F-4D97-AF65-F5344CB8AC3E}">
        <p14:creationId xmlns:p14="http://schemas.microsoft.com/office/powerpoint/2010/main" val="72623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720334" y="300224"/>
            <a:ext cx="7480671" cy="6118864"/>
          </a:xfrm>
          <a:prstGeom prst="rect">
            <a:avLst/>
          </a:prstGeom>
        </p:spPr>
      </p:pic>
    </p:spTree>
    <p:extLst>
      <p:ext uri="{BB962C8B-B14F-4D97-AF65-F5344CB8AC3E}">
        <p14:creationId xmlns:p14="http://schemas.microsoft.com/office/powerpoint/2010/main" val="1673345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2219" y="438909"/>
            <a:ext cx="10204359" cy="5797299"/>
          </a:xfrm>
          <a:prstGeom prst="rect">
            <a:avLst/>
          </a:prstGeom>
        </p:spPr>
      </p:pic>
    </p:spTree>
    <p:extLst>
      <p:ext uri="{BB962C8B-B14F-4D97-AF65-F5344CB8AC3E}">
        <p14:creationId xmlns:p14="http://schemas.microsoft.com/office/powerpoint/2010/main" val="1618552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57200" y="1086610"/>
            <a:ext cx="11185116" cy="3686558"/>
          </a:xfrm>
          <a:prstGeom prst="rect">
            <a:avLst/>
          </a:prstGeom>
        </p:spPr>
      </p:pic>
    </p:spTree>
    <p:extLst>
      <p:ext uri="{BB962C8B-B14F-4D97-AF65-F5344CB8AC3E}">
        <p14:creationId xmlns:p14="http://schemas.microsoft.com/office/powerpoint/2010/main" val="4146688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0995" y="859534"/>
            <a:ext cx="11253326" cy="2505457"/>
          </a:xfrm>
          <a:prstGeom prst="rect">
            <a:avLst/>
          </a:prstGeom>
        </p:spPr>
      </p:pic>
      <p:pic>
        <p:nvPicPr>
          <p:cNvPr id="3" name="Рисунок 2"/>
          <p:cNvPicPr>
            <a:picLocks noChangeAspect="1"/>
          </p:cNvPicPr>
          <p:nvPr/>
        </p:nvPicPr>
        <p:blipFill>
          <a:blip r:embed="rId3"/>
          <a:stretch>
            <a:fillRect/>
          </a:stretch>
        </p:blipFill>
        <p:spPr>
          <a:xfrm>
            <a:off x="380995" y="3364991"/>
            <a:ext cx="11079942" cy="1115569"/>
          </a:xfrm>
          <a:prstGeom prst="rect">
            <a:avLst/>
          </a:prstGeom>
        </p:spPr>
      </p:pic>
    </p:spTree>
    <p:extLst>
      <p:ext uri="{BB962C8B-B14F-4D97-AF65-F5344CB8AC3E}">
        <p14:creationId xmlns:p14="http://schemas.microsoft.com/office/powerpoint/2010/main" val="272651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13326" y="414524"/>
            <a:ext cx="7776977" cy="5812113"/>
          </a:xfrm>
          <a:prstGeom prst="rect">
            <a:avLst/>
          </a:prstGeom>
        </p:spPr>
      </p:pic>
    </p:spTree>
    <p:extLst>
      <p:ext uri="{BB962C8B-B14F-4D97-AF65-F5344CB8AC3E}">
        <p14:creationId xmlns:p14="http://schemas.microsoft.com/office/powerpoint/2010/main" val="3300267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48863" y="940306"/>
            <a:ext cx="10969122" cy="2589277"/>
          </a:xfrm>
          <a:prstGeom prst="rect">
            <a:avLst/>
          </a:prstGeom>
        </p:spPr>
      </p:pic>
    </p:spTree>
    <p:extLst>
      <p:ext uri="{BB962C8B-B14F-4D97-AF65-F5344CB8AC3E}">
        <p14:creationId xmlns:p14="http://schemas.microsoft.com/office/powerpoint/2010/main" val="1953079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92474" y="330706"/>
            <a:ext cx="10491221" cy="4506339"/>
          </a:xfrm>
          <a:prstGeom prst="rect">
            <a:avLst/>
          </a:prstGeom>
        </p:spPr>
      </p:pic>
      <p:pic>
        <p:nvPicPr>
          <p:cNvPr id="3" name="Рисунок 2"/>
          <p:cNvPicPr>
            <a:picLocks noChangeAspect="1"/>
          </p:cNvPicPr>
          <p:nvPr/>
        </p:nvPicPr>
        <p:blipFill>
          <a:blip r:embed="rId3"/>
          <a:stretch>
            <a:fillRect/>
          </a:stretch>
        </p:blipFill>
        <p:spPr>
          <a:xfrm>
            <a:off x="792474" y="4837045"/>
            <a:ext cx="10052309" cy="768996"/>
          </a:xfrm>
          <a:prstGeom prst="rect">
            <a:avLst/>
          </a:prstGeom>
        </p:spPr>
      </p:pic>
      <p:pic>
        <p:nvPicPr>
          <p:cNvPr id="4" name="Рисунок 3"/>
          <p:cNvPicPr>
            <a:picLocks noChangeAspect="1"/>
          </p:cNvPicPr>
          <p:nvPr/>
        </p:nvPicPr>
        <p:blipFill>
          <a:blip r:embed="rId4"/>
          <a:stretch>
            <a:fillRect/>
          </a:stretch>
        </p:blipFill>
        <p:spPr>
          <a:xfrm>
            <a:off x="832089" y="5606041"/>
            <a:ext cx="10012693" cy="930275"/>
          </a:xfrm>
          <a:prstGeom prst="rect">
            <a:avLst/>
          </a:prstGeom>
        </p:spPr>
      </p:pic>
    </p:spTree>
    <p:extLst>
      <p:ext uri="{BB962C8B-B14F-4D97-AF65-F5344CB8AC3E}">
        <p14:creationId xmlns:p14="http://schemas.microsoft.com/office/powerpoint/2010/main" val="304641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93771" y="790955"/>
            <a:ext cx="11678984" cy="1220725"/>
          </a:xfrm>
          <a:prstGeom prst="rect">
            <a:avLst/>
          </a:prstGeom>
        </p:spPr>
      </p:pic>
    </p:spTree>
    <p:extLst>
      <p:ext uri="{BB962C8B-B14F-4D97-AF65-F5344CB8AC3E}">
        <p14:creationId xmlns:p14="http://schemas.microsoft.com/office/powerpoint/2010/main" val="3975425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76650" y="429766"/>
            <a:ext cx="11247125" cy="4042366"/>
          </a:xfrm>
          <a:prstGeom prst="rect">
            <a:avLst/>
          </a:prstGeom>
        </p:spPr>
      </p:pic>
      <p:pic>
        <p:nvPicPr>
          <p:cNvPr id="3" name="Рисунок 2"/>
          <p:cNvPicPr>
            <a:picLocks noChangeAspect="1"/>
          </p:cNvPicPr>
          <p:nvPr/>
        </p:nvPicPr>
        <p:blipFill>
          <a:blip r:embed="rId3"/>
          <a:stretch>
            <a:fillRect/>
          </a:stretch>
        </p:blipFill>
        <p:spPr>
          <a:xfrm>
            <a:off x="676650" y="5105399"/>
            <a:ext cx="11155072" cy="856489"/>
          </a:xfrm>
          <a:prstGeom prst="rect">
            <a:avLst/>
          </a:prstGeom>
        </p:spPr>
      </p:pic>
    </p:spTree>
    <p:extLst>
      <p:ext uri="{BB962C8B-B14F-4D97-AF65-F5344CB8AC3E}">
        <p14:creationId xmlns:p14="http://schemas.microsoft.com/office/powerpoint/2010/main" val="317359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7920" y="459939"/>
            <a:ext cx="10281920" cy="5632311"/>
          </a:xfrm>
          <a:prstGeom prst="rect">
            <a:avLst/>
          </a:prstGeom>
        </p:spPr>
        <p:txBody>
          <a:bodyPr wrap="square">
            <a:spAutoFit/>
          </a:bodyPr>
          <a:lstStyle/>
          <a:p>
            <a:r>
              <a:rPr lang="ru-RU" sz="2000" i="1" dirty="0">
                <a:solidFill>
                  <a:srgbClr val="000000"/>
                </a:solidFill>
                <a:latin typeface="Times New Roman" panose="02020603050405020304" pitchFamily="18" charset="0"/>
              </a:rPr>
              <a:t>Регистровую </a:t>
            </a:r>
            <a:r>
              <a:rPr lang="ru-RU" sz="2000" i="1" dirty="0" smtClean="0">
                <a:solidFill>
                  <a:srgbClr val="000000"/>
                </a:solidFill>
                <a:latin typeface="Times New Roman" panose="02020603050405020304" pitchFamily="18" charset="0"/>
              </a:rPr>
              <a:t>па</a:t>
            </a:r>
            <a:r>
              <a:rPr lang="ru-RU" sz="2000" i="1" dirty="0">
                <a:solidFill>
                  <a:srgbClr val="000000"/>
                </a:solidFill>
                <a:latin typeface="Times New Roman" panose="02020603050405020304" pitchFamily="18" charset="0"/>
              </a:rPr>
              <a:t>м</a:t>
            </a:r>
            <a:r>
              <a:rPr lang="ru-RU" sz="2000" i="1" dirty="0" smtClean="0">
                <a:solidFill>
                  <a:srgbClr val="000000"/>
                </a:solidFill>
                <a:latin typeface="Times New Roman" panose="02020603050405020304" pitchFamily="18" charset="0"/>
              </a:rPr>
              <a:t>ять представляют </a:t>
            </a:r>
            <a:r>
              <a:rPr lang="ru-RU" sz="2000" dirty="0">
                <a:solidFill>
                  <a:srgbClr val="000000"/>
                </a:solidFill>
                <a:latin typeface="Times New Roman" panose="02020603050405020304" pitchFamily="18" charset="0"/>
              </a:rPr>
              <a:t>собой </a:t>
            </a:r>
            <a:r>
              <a:rPr lang="ru-RU" sz="2000" i="1" dirty="0">
                <a:solidFill>
                  <a:srgbClr val="000000"/>
                </a:solidFill>
                <a:latin typeface="Times New Roman" panose="02020603050405020304" pitchFamily="18" charset="0"/>
              </a:rPr>
              <a:t>регистры. Регистр- </a:t>
            </a:r>
            <a:r>
              <a:rPr lang="ru-RU" sz="2000" dirty="0">
                <a:solidFill>
                  <a:srgbClr val="000000"/>
                </a:solidFill>
                <a:latin typeface="Times New Roman" panose="02020603050405020304" pitchFamily="18" charset="0"/>
              </a:rPr>
              <a:t>это такое устройство, которое хранит в себе некоторую информацию, т. е. некоторое значение. Разрядность значения определяет разрядность регистра. Одни регистры могут хранить только определённую информацию, другие - любую. </a:t>
            </a:r>
            <a:endParaRPr lang="ru-RU" sz="2000" dirty="0" smtClean="0">
              <a:solidFill>
                <a:srgbClr val="000000"/>
              </a:solidFill>
              <a:latin typeface="Times New Roman" panose="02020603050405020304" pitchFamily="18" charset="0"/>
            </a:endParaRPr>
          </a:p>
          <a:p>
            <a:r>
              <a:rPr lang="ru-RU" sz="2000" dirty="0" smtClean="0">
                <a:solidFill>
                  <a:srgbClr val="000000"/>
                </a:solidFill>
                <a:latin typeface="Times New Roman" panose="02020603050405020304" pitchFamily="18" charset="0"/>
              </a:rPr>
              <a:t>Те </a:t>
            </a:r>
            <a:r>
              <a:rPr lang="ru-RU" sz="2000" dirty="0">
                <a:solidFill>
                  <a:srgbClr val="000000"/>
                </a:solidFill>
                <a:latin typeface="Times New Roman" panose="02020603050405020304" pitchFamily="18" charset="0"/>
              </a:rPr>
              <a:t>регистры, которые могут хранить любую информацию, называются </a:t>
            </a:r>
            <a:r>
              <a:rPr lang="ru-RU" sz="2000" b="1" i="1" dirty="0">
                <a:solidFill>
                  <a:srgbClr val="000000"/>
                </a:solidFill>
                <a:latin typeface="Times New Roman" panose="02020603050405020304" pitchFamily="18" charset="0"/>
              </a:rPr>
              <a:t>регистрами общего назначения</a:t>
            </a:r>
            <a:r>
              <a:rPr lang="ru-RU" sz="2000" i="1" dirty="0">
                <a:solidFill>
                  <a:srgbClr val="000000"/>
                </a:solidFill>
                <a:latin typeface="Times New Roman" panose="02020603050405020304" pitchFamily="18" charset="0"/>
              </a:rPr>
              <a:t>. </a:t>
            </a:r>
            <a:endParaRPr lang="ru-RU" sz="2000" i="1" dirty="0" smtClean="0">
              <a:solidFill>
                <a:srgbClr val="000000"/>
              </a:solidFill>
              <a:latin typeface="Times New Roman" panose="02020603050405020304" pitchFamily="18" charset="0"/>
            </a:endParaRPr>
          </a:p>
          <a:p>
            <a:pPr algn="just"/>
            <a:r>
              <a:rPr lang="ru-RU" sz="2000" dirty="0" smtClean="0">
                <a:solidFill>
                  <a:srgbClr val="000000"/>
                </a:solidFill>
                <a:latin typeface="Times New Roman" panose="02020603050405020304" pitchFamily="18" charset="0"/>
              </a:rPr>
              <a:t>Остальные </a:t>
            </a:r>
            <a:r>
              <a:rPr lang="ru-RU" sz="2000" dirty="0">
                <a:solidFill>
                  <a:srgbClr val="000000"/>
                </a:solidFill>
                <a:latin typeface="Times New Roman" panose="02020603050405020304" pitchFamily="18" charset="0"/>
              </a:rPr>
              <a:t>регистры напрямую управляют работой процессора; точнее сказать, сами </a:t>
            </a:r>
            <a:r>
              <a:rPr lang="ru-RU" sz="2000" dirty="0" smtClean="0">
                <a:solidFill>
                  <a:srgbClr val="000000"/>
                </a:solidFill>
                <a:latin typeface="Times New Roman" panose="02020603050405020304" pitchFamily="18" charset="0"/>
              </a:rPr>
              <a:t>они </a:t>
            </a:r>
            <a:r>
              <a:rPr lang="ru-RU" sz="2000" dirty="0"/>
              <a:t>не управляют, а процессор работает по-разному в зависимости от значений, которые принимают эти регистры. </a:t>
            </a:r>
            <a:endParaRPr lang="ru-RU" sz="2000" dirty="0" smtClean="0"/>
          </a:p>
          <a:p>
            <a:pPr algn="just"/>
            <a:r>
              <a:rPr lang="ru-RU" sz="2000" dirty="0" smtClean="0"/>
              <a:t>Регистры </a:t>
            </a:r>
            <a:r>
              <a:rPr lang="ru-RU" sz="2000" dirty="0"/>
              <a:t>бывают разной разрядности, но большинство регистров 8-. 16-, 32- и 64-разрядные</a:t>
            </a:r>
            <a:r>
              <a:rPr lang="ru-RU" sz="2000" dirty="0" smtClean="0"/>
              <a:t>.</a:t>
            </a:r>
          </a:p>
          <a:p>
            <a:pPr algn="just"/>
            <a:endParaRPr lang="ru-RU" sz="2000" dirty="0"/>
          </a:p>
          <a:p>
            <a:pPr algn="just"/>
            <a:r>
              <a:rPr lang="ru-RU" sz="2000" dirty="0"/>
              <a:t>Для того чтобы получить значение, которое находится по определённому адресу памяти, процессор </a:t>
            </a:r>
            <a:r>
              <a:rPr lang="ru-RU" sz="2000" dirty="0" smtClean="0"/>
              <a:t>выставляет на </a:t>
            </a:r>
            <a:r>
              <a:rPr lang="ru-RU" sz="2000" dirty="0"/>
              <a:t>шину адреса физический адрес, после чего на шине данных появляется значение. Конечно, появляется не мгновенно, но очень быстро - это зависит от скорости работы системной шины, памяти и других параметров. </a:t>
            </a:r>
            <a:r>
              <a:rPr lang="ru-RU" sz="2000" dirty="0" smtClean="0"/>
              <a:t>На </a:t>
            </a:r>
            <a:r>
              <a:rPr lang="ru-RU" sz="2000" dirty="0"/>
              <a:t>шину управления выставляется определённое значение, которое указывает материнской плате (или модулю памяти), что процессор хочет писать в память или читать из неё.</a:t>
            </a:r>
          </a:p>
        </p:txBody>
      </p:sp>
    </p:spTree>
    <p:extLst>
      <p:ext uri="{BB962C8B-B14F-4D97-AF65-F5344CB8AC3E}">
        <p14:creationId xmlns:p14="http://schemas.microsoft.com/office/powerpoint/2010/main" val="2095655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75482" y="589786"/>
            <a:ext cx="11360715" cy="4604006"/>
          </a:xfrm>
          <a:prstGeom prst="rect">
            <a:avLst/>
          </a:prstGeom>
        </p:spPr>
      </p:pic>
    </p:spTree>
    <p:extLst>
      <p:ext uri="{BB962C8B-B14F-4D97-AF65-F5344CB8AC3E}">
        <p14:creationId xmlns:p14="http://schemas.microsoft.com/office/powerpoint/2010/main" val="3156770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5503" y="516634"/>
            <a:ext cx="11289352" cy="4732022"/>
          </a:xfrm>
          <a:prstGeom prst="rect">
            <a:avLst/>
          </a:prstGeom>
        </p:spPr>
      </p:pic>
    </p:spTree>
    <p:extLst>
      <p:ext uri="{BB962C8B-B14F-4D97-AF65-F5344CB8AC3E}">
        <p14:creationId xmlns:p14="http://schemas.microsoft.com/office/powerpoint/2010/main" val="252614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43706" y="516633"/>
            <a:ext cx="11126337" cy="5225799"/>
          </a:xfrm>
          <a:prstGeom prst="rect">
            <a:avLst/>
          </a:prstGeom>
        </p:spPr>
      </p:pic>
    </p:spTree>
    <p:extLst>
      <p:ext uri="{BB962C8B-B14F-4D97-AF65-F5344CB8AC3E}">
        <p14:creationId xmlns:p14="http://schemas.microsoft.com/office/powerpoint/2010/main" val="152639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680" y="371684"/>
            <a:ext cx="11612880" cy="6247864"/>
          </a:xfrm>
          <a:prstGeom prst="rect">
            <a:avLst/>
          </a:prstGeom>
        </p:spPr>
        <p:txBody>
          <a:bodyPr wrap="square">
            <a:spAutoFit/>
          </a:bodyPr>
          <a:lstStyle/>
          <a:p>
            <a:pPr algn="just"/>
            <a:r>
              <a:rPr lang="ru-RU" sz="2000" dirty="0">
                <a:solidFill>
                  <a:srgbClr val="000000"/>
                </a:solidFill>
                <a:latin typeface="Bookman Old Style" panose="02050604050505020204" pitchFamily="18" charset="0"/>
              </a:rPr>
              <a:t>Как же происходит выполнение программ на процессоре? Все данные, которыми может оперировать процессор, находятся в памяти и только в памяти; если данные находятся не в памяти, а на внешних устройствах, то необходимо сначала загрузить эти данные в память и только потом с ними работать. Программа, де-факто, - это тоже данные, просто они представляют собой коды инструкций. Код инструкции называют </a:t>
            </a:r>
            <a:r>
              <a:rPr lang="ru-RU" sz="2000" i="1" dirty="0" err="1" smtClean="0">
                <a:solidFill>
                  <a:srgbClr val="000000"/>
                </a:solidFill>
                <a:latin typeface="Bookman Old Style" panose="02050604050505020204" pitchFamily="18" charset="0"/>
              </a:rPr>
              <a:t>опкодом</a:t>
            </a:r>
            <a:r>
              <a:rPr lang="ru-RU" sz="2000" i="1" dirty="0">
                <a:solidFill>
                  <a:srgbClr val="000000"/>
                </a:solidFill>
                <a:latin typeface="Bookman Old Style" panose="02050604050505020204" pitchFamily="18" charset="0"/>
              </a:rPr>
              <a:t>. </a:t>
            </a:r>
            <a:r>
              <a:rPr lang="ru-RU" sz="2000" dirty="0" err="1">
                <a:solidFill>
                  <a:srgbClr val="000000"/>
                </a:solidFill>
                <a:latin typeface="Bookman Old Style" panose="02050604050505020204" pitchFamily="18" charset="0"/>
              </a:rPr>
              <a:t>Опкод</a:t>
            </a:r>
            <a:r>
              <a:rPr lang="ru-RU" sz="2000" dirty="0">
                <a:solidFill>
                  <a:srgbClr val="000000"/>
                </a:solidFill>
                <a:latin typeface="Bookman Old Style" panose="02050604050505020204" pitchFamily="18" charset="0"/>
              </a:rPr>
              <a:t> - это несколько байтов данных (от 1 до 10 и более), закодированных специальным образом, чтобы процессор мог понять, что от него «хотят». Иначе говоря, </a:t>
            </a:r>
            <a:r>
              <a:rPr lang="ru-RU" sz="2000" dirty="0" err="1">
                <a:solidFill>
                  <a:srgbClr val="000000"/>
                </a:solidFill>
                <a:latin typeface="Bookman Old Style" panose="02050604050505020204" pitchFamily="18" charset="0"/>
              </a:rPr>
              <a:t>опкоды</a:t>
            </a:r>
            <a:r>
              <a:rPr lang="ru-RU" sz="2000" dirty="0">
                <a:solidFill>
                  <a:srgbClr val="000000"/>
                </a:solidFill>
                <a:latin typeface="Bookman Old Style" panose="02050604050505020204" pitchFamily="18" charset="0"/>
              </a:rPr>
              <a:t> инструкций - это приказы процессору, которые тот беспрекословно выполняет, например: переслать данные из одного регистра в другой, из регистра в память, выполнить вычитание или сложение и т.д</a:t>
            </a:r>
            <a:r>
              <a:rPr lang="ru-RU" sz="2000" dirty="0" smtClean="0">
                <a:solidFill>
                  <a:srgbClr val="000000"/>
                </a:solidFill>
                <a:latin typeface="Bookman Old Style" panose="02050604050505020204" pitchFamily="18" charset="0"/>
              </a:rPr>
              <a:t>.</a:t>
            </a:r>
          </a:p>
          <a:p>
            <a:pPr algn="just"/>
            <a:r>
              <a:rPr lang="ru-RU" sz="2000" dirty="0"/>
              <a:t>Процессор использует специальный регистр в качестве указателя инструкции </a:t>
            </a:r>
            <a:r>
              <a:rPr lang="en-US" sz="2000" dirty="0" smtClean="0"/>
              <a:t>EI</a:t>
            </a:r>
            <a:r>
              <a:rPr lang="ru-RU" sz="2000" dirty="0" smtClean="0"/>
              <a:t>Р</a:t>
            </a:r>
            <a:r>
              <a:rPr lang="en-US" sz="2000" dirty="0" smtClean="0"/>
              <a:t> </a:t>
            </a:r>
            <a:r>
              <a:rPr lang="en-US" sz="2000" dirty="0"/>
              <a:t>(IP, RIP).</a:t>
            </a:r>
            <a:r>
              <a:rPr lang="ru-RU" sz="2000" dirty="0"/>
              <a:t> Этот регистр всегда содержит адрес следующей инструкции. После выполнения очередной инструкции процессор читает инструкцию из адреса, на который указывает регистр</a:t>
            </a:r>
            <a:r>
              <a:rPr lang="en-US" sz="2000" dirty="0"/>
              <a:t> EIP,</a:t>
            </a:r>
            <a:r>
              <a:rPr lang="ru-RU" sz="2000" dirty="0"/>
              <a:t> определяет её размер и обновляет адрес в регистре</a:t>
            </a:r>
            <a:r>
              <a:rPr lang="en-US" sz="2000" dirty="0"/>
              <a:t> EIP</a:t>
            </a:r>
            <a:r>
              <a:rPr lang="ru-RU" sz="2000" dirty="0"/>
              <a:t> (прибавляет к значению и регистре</a:t>
            </a:r>
            <a:r>
              <a:rPr lang="en-US" sz="2000" dirty="0"/>
              <a:t> EIP</a:t>
            </a:r>
            <a:r>
              <a:rPr lang="ru-RU" sz="2000" dirty="0"/>
              <a:t> размер текущей инструкции). После выборки инструкции из памяти и изменения регистра</a:t>
            </a:r>
            <a:r>
              <a:rPr lang="en-US" sz="2000" dirty="0"/>
              <a:t> EIP</a:t>
            </a:r>
            <a:r>
              <a:rPr lang="ru-RU" sz="2000" dirty="0"/>
              <a:t> процессор приступает к её выполнению. Инструкция может выполняться от одного до нескольких десятков процессорных тактов. В процессе выполнения инструкции может измениться адрес в регистре</a:t>
            </a:r>
            <a:r>
              <a:rPr lang="en-US" sz="2000" dirty="0"/>
              <a:t> EIP.</a:t>
            </a:r>
            <a:r>
              <a:rPr lang="ru-RU" sz="2000" dirty="0"/>
              <a:t> При изменении адреса в регистре Е1Р следующей будет выполнена именно та инструкция, адрес которой содержит регистр Е1Р - иными словами, произойдёт переход, или прыжок. После выполнения инструкции процессор читает следующую инструкцию, которая находится по </a:t>
            </a:r>
            <a:r>
              <a:rPr lang="ru-RU" sz="2000" dirty="0" smtClean="0"/>
              <a:t>адресу, хранящемуся в </a:t>
            </a:r>
            <a:r>
              <a:rPr lang="en-US" sz="2000" dirty="0" smtClean="0"/>
              <a:t> EIP</a:t>
            </a:r>
            <a:r>
              <a:rPr lang="ru-RU" sz="2000" dirty="0" smtClean="0"/>
              <a:t>. </a:t>
            </a:r>
            <a:endParaRPr lang="ru-RU" sz="2000" dirty="0"/>
          </a:p>
        </p:txBody>
      </p:sp>
    </p:spTree>
    <p:extLst>
      <p:ext uri="{BB962C8B-B14F-4D97-AF65-F5344CB8AC3E}">
        <p14:creationId xmlns:p14="http://schemas.microsoft.com/office/powerpoint/2010/main" val="205448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40" y="335846"/>
            <a:ext cx="11440160" cy="2862322"/>
          </a:xfrm>
          <a:prstGeom prst="rect">
            <a:avLst/>
          </a:prstGeom>
        </p:spPr>
        <p:txBody>
          <a:bodyPr wrap="square">
            <a:spAutoFit/>
          </a:bodyPr>
          <a:lstStyle/>
          <a:p>
            <a:r>
              <a:rPr lang="ru-RU" sz="2000" dirty="0">
                <a:solidFill>
                  <a:srgbClr val="000000"/>
                </a:solidFill>
                <a:latin typeface="Bookman Old Style" panose="02050604050505020204" pitchFamily="18" charset="0"/>
              </a:rPr>
              <a:t>Еще одно важное понятие - это стек. </a:t>
            </a:r>
            <a:endParaRPr lang="ru-RU" sz="2000" dirty="0" smtClean="0">
              <a:solidFill>
                <a:srgbClr val="000000"/>
              </a:solidFill>
              <a:latin typeface="Bookman Old Style" panose="02050604050505020204" pitchFamily="18" charset="0"/>
            </a:endParaRPr>
          </a:p>
          <a:p>
            <a:pPr algn="just"/>
            <a:r>
              <a:rPr lang="ru-RU" sz="2000" dirty="0" smtClean="0">
                <a:solidFill>
                  <a:srgbClr val="000000"/>
                </a:solidFill>
                <a:latin typeface="Bookman Old Style" panose="02050604050505020204" pitchFamily="18" charset="0"/>
              </a:rPr>
              <a:t>Стек </a:t>
            </a:r>
            <a:r>
              <a:rPr lang="ru-RU" sz="2000" dirty="0">
                <a:solidFill>
                  <a:srgbClr val="000000"/>
                </a:solidFill>
                <a:latin typeface="Bookman Old Style" panose="02050604050505020204" pitchFamily="18" charset="0"/>
              </a:rPr>
              <a:t>- это специальная область памяти, которая </a:t>
            </a:r>
            <a:r>
              <a:rPr lang="ru-RU" sz="2000" dirty="0" smtClean="0">
                <a:solidFill>
                  <a:srgbClr val="000000"/>
                </a:solidFill>
                <a:latin typeface="Bookman Old Style" panose="02050604050505020204" pitchFamily="18" charset="0"/>
              </a:rPr>
              <a:t>адресуется особым образом. </a:t>
            </a:r>
          </a:p>
          <a:p>
            <a:pPr algn="just"/>
            <a:r>
              <a:rPr lang="ru-RU" sz="2000" dirty="0" smtClean="0">
                <a:solidFill>
                  <a:srgbClr val="000000"/>
                </a:solidFill>
                <a:latin typeface="Bookman Old Style" panose="02050604050505020204" pitchFamily="18" charset="0"/>
              </a:rPr>
              <a:t>При выполнении программы стек используется некоторыми машинными  командами для изменения регистра </a:t>
            </a:r>
            <a:r>
              <a:rPr lang="en-US" sz="2000" dirty="0" smtClean="0">
                <a:solidFill>
                  <a:srgbClr val="000000"/>
                </a:solidFill>
                <a:latin typeface="Bookman Old Style" panose="02050604050505020204" pitchFamily="18" charset="0"/>
              </a:rPr>
              <a:t>EIP</a:t>
            </a:r>
            <a:r>
              <a:rPr lang="ru-RU" sz="2000" dirty="0" smtClean="0">
                <a:solidFill>
                  <a:srgbClr val="000000"/>
                </a:solidFill>
                <a:latin typeface="Bookman Old Style" panose="02050604050505020204" pitchFamily="18" charset="0"/>
              </a:rPr>
              <a:t>, который не может загружаться непосредственно, подобно другим регистрам. </a:t>
            </a:r>
          </a:p>
          <a:p>
            <a:pPr algn="just"/>
            <a:r>
              <a:rPr lang="ru-RU" sz="2000" dirty="0" smtClean="0">
                <a:solidFill>
                  <a:srgbClr val="000000"/>
                </a:solidFill>
                <a:latin typeface="Bookman Old Style" panose="02050604050505020204" pitchFamily="18" charset="0"/>
              </a:rPr>
              <a:t>Представьте</a:t>
            </a:r>
            <a:r>
              <a:rPr lang="ru-RU" sz="2000" dirty="0">
                <a:solidFill>
                  <a:srgbClr val="000000"/>
                </a:solidFill>
                <a:latin typeface="Bookman Old Style" panose="02050604050505020204" pitchFamily="18" charset="0"/>
              </a:rPr>
              <a:t>, что одна подпрограмма вызывает другую; вызываемая подпрограмма завершила свое выполнение, и теперь ей надо передать управление подпрограмме, которая её вызвала. Адрес команды, к которой надо вернуться после выполнения вызванной подпрограммы, находится на верхушке стека</a:t>
            </a:r>
            <a:r>
              <a:rPr lang="ru-RU" sz="2000" dirty="0" smtClean="0">
                <a:solidFill>
                  <a:srgbClr val="000000"/>
                </a:solidFill>
                <a:latin typeface="Bookman Old Style" panose="02050604050505020204" pitchFamily="18" charset="0"/>
              </a:rPr>
              <a:t>.</a:t>
            </a:r>
            <a:endParaRPr lang="ru-RU" sz="2000"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278393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60426" y="193040"/>
            <a:ext cx="5844463" cy="6380480"/>
          </a:xfrm>
          <a:prstGeom prst="rect">
            <a:avLst/>
          </a:prstGeom>
        </p:spPr>
      </p:pic>
    </p:spTree>
    <p:extLst>
      <p:ext uri="{BB962C8B-B14F-4D97-AF65-F5344CB8AC3E}">
        <p14:creationId xmlns:p14="http://schemas.microsoft.com/office/powerpoint/2010/main" val="332598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480" y="388263"/>
            <a:ext cx="11176000" cy="3170099"/>
          </a:xfrm>
          <a:prstGeom prst="rect">
            <a:avLst/>
          </a:prstGeom>
        </p:spPr>
        <p:txBody>
          <a:bodyPr wrap="square">
            <a:spAutoFit/>
          </a:bodyPr>
          <a:lstStyle/>
          <a:p>
            <a:r>
              <a:rPr lang="ru-RU" sz="2000" dirty="0"/>
              <a:t>Регистры процессора</a:t>
            </a:r>
          </a:p>
          <a:p>
            <a:r>
              <a:rPr lang="ru-RU" sz="2000" dirty="0"/>
              <a:t>Начиная с 80386, процессоры </a:t>
            </a:r>
            <a:r>
              <a:rPr lang="ru-RU" sz="2000" dirty="0" err="1"/>
              <a:t>Intel</a:t>
            </a:r>
            <a:r>
              <a:rPr lang="ru-RU" sz="2000" dirty="0"/>
              <a:t> предоставляют 16 основных регистров для пользовательских программ плюс еще 11 регистров для работы с числами с плавающей запятой (FPU/NPX) и мультимедийными приложениями (MMX). Все команды так или иначе изменяют значения регистров, и всегда быстрее и удобнее обращаться к регистру, чем к памяти.</a:t>
            </a:r>
          </a:p>
          <a:p>
            <a:endParaRPr lang="ru-RU" sz="2000" dirty="0" smtClean="0"/>
          </a:p>
          <a:p>
            <a:r>
              <a:rPr lang="ru-RU" sz="2000" dirty="0" smtClean="0"/>
              <a:t>Помимо </a:t>
            </a:r>
            <a:r>
              <a:rPr lang="ru-RU" sz="2000" dirty="0"/>
              <a:t>основных регистров из реального (но не из виртуального) режима доступны также регистры управления памятью (GDTR, IDTR, TR, LDTR) регистры управления (CR0, CR1 – CR4), отладочные регистры (DR0 – DR7) и машинно-специфичные регистры, но они не применяются для повседневных </a:t>
            </a:r>
            <a:r>
              <a:rPr lang="ru-RU" sz="2000" dirty="0" smtClean="0"/>
              <a:t>задач.</a:t>
            </a:r>
            <a:endParaRPr lang="ru-RU" dirty="0"/>
          </a:p>
        </p:txBody>
      </p:sp>
      <p:sp>
        <p:nvSpPr>
          <p:cNvPr id="4" name="Прямоугольник 3"/>
          <p:cNvSpPr/>
          <p:nvPr/>
        </p:nvSpPr>
        <p:spPr>
          <a:xfrm>
            <a:off x="223520" y="3683258"/>
            <a:ext cx="11297920" cy="2862322"/>
          </a:xfrm>
          <a:prstGeom prst="rect">
            <a:avLst/>
          </a:prstGeom>
        </p:spPr>
        <p:txBody>
          <a:bodyPr wrap="square">
            <a:spAutoFit/>
          </a:bodyPr>
          <a:lstStyle/>
          <a:p>
            <a:pPr algn="just"/>
            <a:r>
              <a:rPr lang="ru-RU" sz="2000" b="1" dirty="0"/>
              <a:t>Регистры общего назначения</a:t>
            </a:r>
          </a:p>
          <a:p>
            <a:pPr algn="just"/>
            <a:r>
              <a:rPr lang="ru-RU" sz="2000" dirty="0"/>
              <a:t>32-битные регистры EAX (аккумулятор), EBX (база), ECX (счетчик), EDX (регистр данных) могут использоваться без ограничений для любых целей — временного хранения данных, аргументов или результатов различных операций. </a:t>
            </a:r>
          </a:p>
          <a:p>
            <a:pPr algn="just"/>
            <a:r>
              <a:rPr lang="ru-RU" sz="2000" dirty="0"/>
              <a:t>Названия этих регистров происходят от того, что некоторые команды применяют их специальным образом: так, аккумулятор часто используется для хранения результата действий, выполняемых над двумя операндами, регистр данных в этих случаях получает старшую часть результата, если он не умещается в аккумулятор, регистр-счетчик используется как счетчик в циклах и строковых операциях, а регистр-база используется при так называемой адресации по базе.</a:t>
            </a:r>
          </a:p>
        </p:txBody>
      </p:sp>
    </p:spTree>
    <p:extLst>
      <p:ext uri="{BB962C8B-B14F-4D97-AF65-F5344CB8AC3E}">
        <p14:creationId xmlns:p14="http://schemas.microsoft.com/office/powerpoint/2010/main" val="25311894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2595</Words>
  <Application>Microsoft Office PowerPoint</Application>
  <PresentationFormat>Широкоэкранный</PresentationFormat>
  <Paragraphs>139</Paragraphs>
  <Slides>52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52</vt:i4>
      </vt:variant>
    </vt:vector>
  </HeadingPairs>
  <TitlesOfParts>
    <vt:vector size="60" baseType="lpstr">
      <vt:lpstr>SimSun</vt:lpstr>
      <vt:lpstr>Arial</vt:lpstr>
      <vt:lpstr>Bookman Old Style</vt:lpstr>
      <vt:lpstr>Calibri</vt:lpstr>
      <vt:lpstr>Calibri Light</vt:lpstr>
      <vt:lpstr>Mangal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GVV</dc:creator>
  <cp:lastModifiedBy>gvv</cp:lastModifiedBy>
  <cp:revision>37</cp:revision>
  <dcterms:created xsi:type="dcterms:W3CDTF">2020-04-29T12:11:18Z</dcterms:created>
  <dcterms:modified xsi:type="dcterms:W3CDTF">2022-02-14T11:25:53Z</dcterms:modified>
</cp:coreProperties>
</file>