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89" r:id="rId5"/>
    <p:sldId id="290" r:id="rId6"/>
    <p:sldId id="260" r:id="rId7"/>
    <p:sldId id="261" r:id="rId8"/>
    <p:sldId id="291" r:id="rId9"/>
    <p:sldId id="292" r:id="rId10"/>
    <p:sldId id="293" r:id="rId11"/>
    <p:sldId id="262" r:id="rId12"/>
    <p:sldId id="294" r:id="rId13"/>
    <p:sldId id="295" r:id="rId14"/>
    <p:sldId id="296" r:id="rId15"/>
    <p:sldId id="297" r:id="rId16"/>
    <p:sldId id="263" r:id="rId17"/>
    <p:sldId id="265" r:id="rId18"/>
    <p:sldId id="264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98" r:id="rId28"/>
    <p:sldId id="299" r:id="rId29"/>
    <p:sldId id="274" r:id="rId30"/>
    <p:sldId id="275" r:id="rId31"/>
    <p:sldId id="276" r:id="rId32"/>
    <p:sldId id="300" r:id="rId33"/>
    <p:sldId id="301" r:id="rId34"/>
    <p:sldId id="302" r:id="rId35"/>
    <p:sldId id="303" r:id="rId36"/>
    <p:sldId id="277" r:id="rId37"/>
    <p:sldId id="281" r:id="rId38"/>
    <p:sldId id="280" r:id="rId39"/>
    <p:sldId id="279" r:id="rId40"/>
    <p:sldId id="278" r:id="rId41"/>
    <p:sldId id="282" r:id="rId42"/>
    <p:sldId id="283" r:id="rId43"/>
    <p:sldId id="284" r:id="rId44"/>
    <p:sldId id="285" r:id="rId45"/>
    <p:sldId id="286" r:id="rId46"/>
    <p:sldId id="287" r:id="rId47"/>
    <p:sldId id="288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0031"/>
    <a:srgbClr val="006F9D"/>
    <a:srgbClr val="2EA061"/>
    <a:srgbClr val="35C611"/>
    <a:srgbClr val="07E8F6"/>
    <a:srgbClr val="FFBE06"/>
    <a:srgbClr val="A167A4"/>
    <a:srgbClr val="1F5480"/>
    <a:srgbClr val="2A2F4D"/>
    <a:srgbClr val="2E2C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12" autoAdjust="0"/>
    <p:restoredTop sz="94660"/>
  </p:normalViewPr>
  <p:slideViewPr>
    <p:cSldViewPr snapToGrid="0">
      <p:cViewPr>
        <p:scale>
          <a:sx n="70" d="100"/>
          <a:sy n="70" d="100"/>
        </p:scale>
        <p:origin x="-1656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22894" cy="132556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/>
          <a:lstStyle>
            <a:lvl1pPr marL="216000">
              <a:lnSpc>
                <a:spcPts val="4600"/>
              </a:lnSpc>
              <a:defRPr b="1">
                <a:solidFill>
                  <a:srgbClr val="C00000"/>
                </a:solidFill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263" y="1371600"/>
            <a:ext cx="8181474" cy="5101389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66"/>
            <a:ext cx="9143024" cy="68572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66165" y="383056"/>
            <a:ext cx="8220635" cy="6116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99411"/>
            <a:ext cx="8253663" cy="3850851"/>
          </a:xfrm>
        </p:spPr>
        <p:txBody>
          <a:bodyPr anchor="ctr">
            <a:normAutofit fontScale="90000"/>
          </a:bodyPr>
          <a:lstStyle/>
          <a:p>
            <a:pPr>
              <a:lnSpc>
                <a:spcPts val="5000"/>
              </a:lnSpc>
            </a:pPr>
            <a:r>
              <a:rPr lang="ru-RU" sz="6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Лекция </a:t>
            </a:r>
            <a:r>
              <a:rPr lang="ru-RU" sz="6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1. </a:t>
            </a:r>
            <a:r>
              <a:rPr lang="ru-RU" sz="6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/>
            </a:r>
            <a:br>
              <a:rPr lang="ru-RU" sz="6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ru-RU" sz="6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Введение </a:t>
            </a:r>
            <a:r>
              <a:rPr lang="ru-RU" sz="6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в объектно-ориентированное программирование. Понятие класса и абстракция данных</a:t>
            </a:r>
            <a:endParaRPr lang="en-US" sz="66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3157" y="5502439"/>
            <a:ext cx="7628021" cy="1259310"/>
          </a:xfrm>
        </p:spPr>
        <p:txBody>
          <a:bodyPr>
            <a:noAutofit/>
          </a:bodyPr>
          <a:lstStyle/>
          <a:p>
            <a:pPr algn="r">
              <a:lnSpc>
                <a:spcPts val="3000"/>
              </a:lnSpc>
            </a:pPr>
            <a:r>
              <a:rPr lang="ru-RU" sz="3600" b="1" dirty="0" smtClean="0">
                <a:solidFill>
                  <a:srgbClr val="002060"/>
                </a:solidFill>
              </a:rPr>
              <a:t>Кафедра ВТ и АСУ,</a:t>
            </a:r>
          </a:p>
          <a:p>
            <a:pPr algn="r">
              <a:lnSpc>
                <a:spcPts val="3000"/>
              </a:lnSpc>
            </a:pPr>
            <a:r>
              <a:rPr lang="ru-RU" sz="3600" b="1" dirty="0" smtClean="0">
                <a:solidFill>
                  <a:srgbClr val="002060"/>
                </a:solidFill>
              </a:rPr>
              <a:t>доцент, к.т.н. Игнатьева </a:t>
            </a:r>
            <a:r>
              <a:rPr lang="ru-RU" sz="3600" b="1" dirty="0" err="1" smtClean="0">
                <a:solidFill>
                  <a:srgbClr val="002060"/>
                </a:solidFill>
              </a:rPr>
              <a:t>О.В</a:t>
            </a:r>
            <a:r>
              <a:rPr lang="ru-RU" sz="3600" b="1" dirty="0" smtClean="0">
                <a:solidFill>
                  <a:srgbClr val="002060"/>
                </a:solidFill>
              </a:rPr>
              <a:t>.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910"/>
            <a:ext cx="9082088" cy="577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17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err="1"/>
              <a:t>ООП</a:t>
            </a:r>
            <a:r>
              <a:rPr lang="ru-RU" sz="3200" dirty="0"/>
              <a:t> использует понятие </a:t>
            </a:r>
            <a:r>
              <a:rPr lang="ru-RU" sz="3200" dirty="0">
                <a:solidFill>
                  <a:srgbClr val="C00000"/>
                </a:solidFill>
              </a:rPr>
              <a:t>класса</a:t>
            </a:r>
            <a:r>
              <a:rPr lang="ru-RU" sz="3200" dirty="0"/>
              <a:t>, когда объекты некоторого класса — например, класса средств передвижения — имеют одни и те же характеристики. </a:t>
            </a:r>
          </a:p>
          <a:p>
            <a:r>
              <a:rPr lang="ru-RU" sz="3200" dirty="0">
                <a:solidFill>
                  <a:srgbClr val="C00000"/>
                </a:solidFill>
              </a:rPr>
              <a:t>Класс</a:t>
            </a:r>
            <a:r>
              <a:rPr lang="ru-RU" sz="3200" dirty="0"/>
              <a:t> является своего рода формой, определяющей какие данные и функции будут включены в объект класса. </a:t>
            </a:r>
          </a:p>
        </p:txBody>
      </p:sp>
    </p:spTree>
    <p:extLst>
      <p:ext uri="{BB962C8B-B14F-4D97-AF65-F5344CB8AC3E}">
        <p14:creationId xmlns:p14="http://schemas.microsoft.com/office/powerpoint/2010/main" val="361753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659"/>
            <a:ext cx="8816454" cy="622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41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3898"/>
            <a:ext cx="8884694" cy="654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82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Классы</a:t>
            </a:r>
            <a:endParaRPr lang="ru-RU" dirty="0"/>
          </a:p>
        </p:txBody>
      </p:sp>
      <p:pic>
        <p:nvPicPr>
          <p:cNvPr id="8194" name="Picture 2" descr="c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49" y="1323832"/>
            <a:ext cx="7874758" cy="526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22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Классы</a:t>
            </a:r>
            <a:endParaRPr lang="ru-RU" dirty="0"/>
          </a:p>
        </p:txBody>
      </p:sp>
      <p:pic>
        <p:nvPicPr>
          <p:cNvPr id="9218" name="Picture 2" descr="4017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24" y="1351126"/>
            <a:ext cx="7808580" cy="459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24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ООП</a:t>
            </a:r>
            <a:r>
              <a:rPr lang="ru-RU" dirty="0"/>
              <a:t> аккумулирует лучшие идеи, </a:t>
            </a:r>
            <a:r>
              <a:rPr lang="ru-RU" dirty="0" err="1"/>
              <a:t>воплощенные</a:t>
            </a:r>
            <a:r>
              <a:rPr lang="ru-RU" dirty="0"/>
              <a:t> в структурном программировании и сочетает их с мощными концепциями, которые позволяю оптимально организовывать программы. </a:t>
            </a:r>
            <a:endParaRPr lang="ru-RU" dirty="0" smtClean="0"/>
          </a:p>
          <a:p>
            <a:r>
              <a:rPr lang="ru-RU" dirty="0" err="1" smtClean="0"/>
              <a:t>ООП</a:t>
            </a:r>
            <a:r>
              <a:rPr lang="ru-RU" dirty="0" smtClean="0"/>
              <a:t> </a:t>
            </a:r>
            <a:r>
              <a:rPr lang="ru-RU" dirty="0"/>
              <a:t>позволяет разложить проблемы на составные части, каждая составляющая становится самостоятельным объектом. </a:t>
            </a:r>
          </a:p>
        </p:txBody>
      </p:sp>
    </p:spTree>
    <p:extLst>
      <p:ext uri="{BB962C8B-B14F-4D97-AF65-F5344CB8AC3E}">
        <p14:creationId xmlns:p14="http://schemas.microsoft.com/office/powerpoint/2010/main" val="100133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/>
              <a:t>ООП</a:t>
            </a:r>
            <a:r>
              <a:rPr lang="ru-RU" sz="3200" dirty="0" smtClean="0"/>
              <a:t> </a:t>
            </a:r>
            <a:r>
              <a:rPr lang="ru-RU" sz="3200" dirty="0"/>
              <a:t>использует отношения </a:t>
            </a:r>
            <a:r>
              <a:rPr lang="ru-RU" sz="3200" dirty="0" smtClean="0">
                <a:solidFill>
                  <a:srgbClr val="C00000"/>
                </a:solidFill>
              </a:rPr>
              <a:t>наследования</a:t>
            </a:r>
            <a:r>
              <a:rPr lang="ru-RU" sz="3200" dirty="0" smtClean="0"/>
              <a:t>, </a:t>
            </a:r>
            <a:r>
              <a:rPr lang="ru-RU" sz="3200" dirty="0"/>
              <a:t>когда вновь создаваемые классы объектов получаются </a:t>
            </a:r>
            <a:r>
              <a:rPr lang="ru-RU" sz="3200" dirty="0" err="1"/>
              <a:t>путем</a:t>
            </a:r>
            <a:r>
              <a:rPr lang="ru-RU" sz="3200" dirty="0"/>
              <a:t> наследования характеристик существующих классов и при этом содержат, однако, свои собственные уникальные </a:t>
            </a:r>
            <a:r>
              <a:rPr lang="ru-RU" sz="3200" dirty="0" smtClean="0"/>
              <a:t>атрибуты.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Классы и объекты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Объектно-ориентированное программирование </a:t>
            </a:r>
            <a:r>
              <a:rPr lang="ru-RU" dirty="0" err="1"/>
              <a:t>дает</a:t>
            </a:r>
            <a:r>
              <a:rPr lang="ru-RU" dirty="0"/>
              <a:t> </a:t>
            </a:r>
            <a:r>
              <a:rPr lang="ru-RU" dirty="0" smtClean="0"/>
              <a:t>возможность </a:t>
            </a:r>
            <a:r>
              <a:rPr lang="ru-RU" dirty="0"/>
              <a:t>подходить к процессу создания программ более естественно и интуитивно, а именно </a:t>
            </a:r>
            <a:r>
              <a:rPr lang="ru-RU" dirty="0" err="1"/>
              <a:t>путем</a:t>
            </a:r>
            <a:r>
              <a:rPr lang="ru-RU" dirty="0"/>
              <a:t> моделирования объектов реального мира, их свойств и их поведения. </a:t>
            </a:r>
            <a:endParaRPr lang="ru-RU" dirty="0" smtClean="0"/>
          </a:p>
          <a:p>
            <a:r>
              <a:rPr lang="en-US" dirty="0" err="1" smtClean="0"/>
              <a:t>OO</a:t>
            </a:r>
            <a:r>
              <a:rPr lang="ru-RU" dirty="0"/>
              <a:t>П также моделирует </a:t>
            </a:r>
            <a:r>
              <a:rPr lang="ru-RU" dirty="0">
                <a:solidFill>
                  <a:srgbClr val="C00000"/>
                </a:solidFill>
              </a:rPr>
              <a:t>коммуникацию</a:t>
            </a:r>
            <a:r>
              <a:rPr lang="ru-RU" dirty="0"/>
              <a:t> между объектами. Точно так же, как люди посылают друг другу </a:t>
            </a:r>
            <a:r>
              <a:rPr lang="ru-RU" dirty="0" smtClean="0"/>
              <a:t>сообщения, </a:t>
            </a:r>
            <a:r>
              <a:rPr lang="ru-RU" dirty="0"/>
              <a:t>так и объекты взаимодействуют посредством сообщений.</a:t>
            </a:r>
          </a:p>
        </p:txBody>
      </p:sp>
    </p:spTree>
    <p:extLst>
      <p:ext uri="{BB962C8B-B14F-4D97-AF65-F5344CB8AC3E}">
        <p14:creationId xmlns:p14="http://schemas.microsoft.com/office/powerpoint/2010/main" val="204806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Классы и объекты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OO</a:t>
            </a:r>
            <a:r>
              <a:rPr lang="ru-RU" dirty="0">
                <a:solidFill>
                  <a:srgbClr val="C00000"/>
                </a:solidFill>
              </a:rPr>
              <a:t>П инкапсулирует </a:t>
            </a:r>
            <a:r>
              <a:rPr lang="ru-RU" dirty="0"/>
              <a:t>данные (атрибуты) и функции (поведение) в пакетах, называемых </a:t>
            </a:r>
            <a:r>
              <a:rPr lang="ru-RU" dirty="0" smtClean="0"/>
              <a:t>объектами. </a:t>
            </a:r>
          </a:p>
          <a:p>
            <a:r>
              <a:rPr lang="ru-RU" dirty="0" smtClean="0"/>
              <a:t>Объекты </a:t>
            </a:r>
            <a:r>
              <a:rPr lang="ru-RU" dirty="0"/>
              <a:t>обладают свойством </a:t>
            </a:r>
            <a:r>
              <a:rPr lang="ru-RU" dirty="0">
                <a:solidFill>
                  <a:srgbClr val="C00000"/>
                </a:solidFill>
              </a:rPr>
              <a:t>сокрытия информации.</a:t>
            </a:r>
            <a:r>
              <a:rPr lang="ru-RU" dirty="0"/>
              <a:t> Это означает, что хотя объекты могут знать о способах взаимодействия друг с другом посредством точно </a:t>
            </a:r>
            <a:r>
              <a:rPr lang="ru-RU" dirty="0" err="1"/>
              <a:t>определенного</a:t>
            </a:r>
            <a:r>
              <a:rPr lang="ru-RU" dirty="0"/>
              <a:t> </a:t>
            </a:r>
            <a:r>
              <a:rPr lang="ru-RU" dirty="0">
                <a:solidFill>
                  <a:srgbClr val="C00000"/>
                </a:solidFill>
              </a:rPr>
              <a:t>интерфейса</a:t>
            </a:r>
            <a:r>
              <a:rPr lang="ru-RU" dirty="0"/>
              <a:t>, обычно они не располагают информацией о способах </a:t>
            </a:r>
            <a:r>
              <a:rPr lang="ru-RU" dirty="0">
                <a:solidFill>
                  <a:srgbClr val="C00000"/>
                </a:solidFill>
              </a:rPr>
              <a:t>реализации</a:t>
            </a:r>
            <a:r>
              <a:rPr lang="ru-RU" dirty="0"/>
              <a:t> других объектов — </a:t>
            </a:r>
            <a:r>
              <a:rPr lang="ru-RU" dirty="0">
                <a:solidFill>
                  <a:srgbClr val="C00000"/>
                </a:solidFill>
              </a:rPr>
              <a:t>подробности реализации сокрыты внутри самих объектов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8697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Терминология </a:t>
            </a:r>
            <a:r>
              <a:rPr lang="ru-RU" dirty="0" err="1" smtClean="0"/>
              <a:t>ООП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Объектная </a:t>
            </a:r>
            <a:r>
              <a:rPr lang="ru-RU" dirty="0">
                <a:solidFill>
                  <a:srgbClr val="C00000"/>
                </a:solidFill>
              </a:rPr>
              <a:t>ориентация </a:t>
            </a:r>
            <a:r>
              <a:rPr lang="ru-RU" dirty="0"/>
              <a:t>является естественным способом восприятия мира и написания компьютерных </a:t>
            </a:r>
            <a:r>
              <a:rPr lang="ru-RU" dirty="0" smtClean="0"/>
              <a:t>программ.</a:t>
            </a:r>
          </a:p>
          <a:p>
            <a:r>
              <a:rPr lang="ru-RU" dirty="0"/>
              <a:t>Основополагающей идеей </a:t>
            </a:r>
            <a:r>
              <a:rPr lang="ru-RU" dirty="0" err="1"/>
              <a:t>ООП</a:t>
            </a:r>
            <a:r>
              <a:rPr lang="ru-RU" dirty="0"/>
              <a:t> является </a:t>
            </a:r>
            <a:r>
              <a:rPr lang="ru-RU" dirty="0">
                <a:solidFill>
                  <a:srgbClr val="C00000"/>
                </a:solidFill>
              </a:rPr>
              <a:t>объединение данных и действий </a:t>
            </a:r>
            <a:r>
              <a:rPr lang="ru-RU" dirty="0"/>
              <a:t>производимых над этими данными в единое целое, которое называется </a:t>
            </a:r>
            <a:r>
              <a:rPr lang="ru-RU" dirty="0">
                <a:solidFill>
                  <a:srgbClr val="C00000"/>
                </a:solidFill>
              </a:rPr>
              <a:t>объектом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/>
              <a:t>Люди, животные, растения, автомобили, </a:t>
            </a:r>
            <a:r>
              <a:rPr lang="ru-RU" dirty="0" err="1"/>
              <a:t>самолеты</a:t>
            </a:r>
            <a:r>
              <a:rPr lang="ru-RU" dirty="0"/>
              <a:t>, здания, </a:t>
            </a:r>
            <a:r>
              <a:rPr lang="ru-RU" dirty="0" smtClean="0"/>
              <a:t>компьютеры </a:t>
            </a:r>
            <a:r>
              <a:rPr lang="ru-RU" dirty="0"/>
              <a:t>и тому </a:t>
            </a:r>
            <a:r>
              <a:rPr lang="ru-RU" dirty="0" smtClean="0"/>
              <a:t>подобное – это объекты.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320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Классы и объекты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263" y="1371600"/>
            <a:ext cx="8181474" cy="537039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 языке С и других процедурных языках программирования существует тенденция к ориентации на действие, в то время как программирование на С++ имеет </a:t>
            </a:r>
            <a:r>
              <a:rPr lang="ru-RU" dirty="0">
                <a:solidFill>
                  <a:srgbClr val="C00000"/>
                </a:solidFill>
              </a:rPr>
              <a:t>тенденцию к объектной ориентации. 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В </a:t>
            </a:r>
            <a:r>
              <a:rPr lang="ru-RU" dirty="0"/>
              <a:t>С программной единицей является </a:t>
            </a:r>
            <a:r>
              <a:rPr lang="ru-RU" dirty="0">
                <a:solidFill>
                  <a:srgbClr val="C00000"/>
                </a:solidFill>
              </a:rPr>
              <a:t>функция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С++ программной единицей является </a:t>
            </a:r>
            <a:r>
              <a:rPr lang="ru-RU" dirty="0">
                <a:solidFill>
                  <a:srgbClr val="C00000"/>
                </a:solidFill>
              </a:rPr>
              <a:t>класс</a:t>
            </a:r>
            <a:r>
              <a:rPr lang="ru-RU" dirty="0"/>
              <a:t>, на основе которого в конечном итоге создаются представители класса, т.е. </a:t>
            </a:r>
            <a:r>
              <a:rPr lang="ru-RU" dirty="0">
                <a:solidFill>
                  <a:srgbClr val="C00000"/>
                </a:solidFill>
              </a:rPr>
              <a:t>экземпляры объектов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</a:t>
            </a:r>
            <a:r>
              <a:rPr lang="ru-RU" dirty="0"/>
              <a:t>С++ концентрируются на определении своих </a:t>
            </a:r>
            <a:r>
              <a:rPr lang="ru-RU" dirty="0">
                <a:solidFill>
                  <a:srgbClr val="C00000"/>
                </a:solidFill>
              </a:rPr>
              <a:t>собственных пользовательских типов, называемых классами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Каждый </a:t>
            </a:r>
            <a:r>
              <a:rPr lang="ru-RU" dirty="0"/>
              <a:t>класс содержит как данные, так и набор функций, манипулирующих этими данными</a:t>
            </a:r>
            <a:r>
              <a:rPr lang="ru-RU" dirty="0" smtClean="0"/>
              <a:t>.</a:t>
            </a:r>
          </a:p>
          <a:p>
            <a:r>
              <a:rPr lang="ru-RU" dirty="0"/>
              <a:t>Классы в С++ являются естественным развитием понятия </a:t>
            </a:r>
            <a:r>
              <a:rPr lang="en-US" dirty="0" err="1"/>
              <a:t>struct</a:t>
            </a:r>
            <a:r>
              <a:rPr lang="ru-RU" dirty="0"/>
              <a:t> языка С. 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489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Классы и объекты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Итак, </a:t>
            </a:r>
            <a:r>
              <a:rPr lang="ru-RU" dirty="0" err="1">
                <a:solidFill>
                  <a:srgbClr val="C00000"/>
                </a:solidFill>
              </a:rPr>
              <a:t>ООП</a:t>
            </a:r>
            <a:r>
              <a:rPr lang="ru-RU" dirty="0">
                <a:solidFill>
                  <a:srgbClr val="C00000"/>
                </a:solidFill>
              </a:rPr>
              <a:t> – это парадигма программирования, основанная на понятиях класса и объекта</a:t>
            </a:r>
            <a:r>
              <a:rPr lang="ru-RU" dirty="0"/>
              <a:t>.</a:t>
            </a:r>
          </a:p>
          <a:p>
            <a:r>
              <a:rPr lang="ru-RU" dirty="0">
                <a:solidFill>
                  <a:srgbClr val="C00000"/>
                </a:solidFill>
              </a:rPr>
              <a:t>Объект</a:t>
            </a:r>
            <a:r>
              <a:rPr lang="ru-RU" dirty="0"/>
              <a:t> – это сущность, обладающая </a:t>
            </a:r>
            <a:r>
              <a:rPr lang="ru-RU" dirty="0" err="1"/>
              <a:t>определенным</a:t>
            </a:r>
            <a:r>
              <a:rPr lang="ru-RU" dirty="0"/>
              <a:t> состоянием, которое характеризуется свойствами и поведением, которое характеризуется методами.</a:t>
            </a:r>
          </a:p>
          <a:p>
            <a:r>
              <a:rPr lang="ru-RU" dirty="0">
                <a:solidFill>
                  <a:srgbClr val="C00000"/>
                </a:solidFill>
              </a:rPr>
              <a:t>Свойствами</a:t>
            </a:r>
            <a:r>
              <a:rPr lang="ru-RU" dirty="0"/>
              <a:t> соответствуют переменные и массивы, описывающие </a:t>
            </a:r>
            <a:r>
              <a:rPr lang="ru-RU" dirty="0">
                <a:solidFill>
                  <a:srgbClr val="C00000"/>
                </a:solidFill>
              </a:rPr>
              <a:t>состояние</a:t>
            </a:r>
            <a:r>
              <a:rPr lang="ru-RU" dirty="0"/>
              <a:t> объекта, </a:t>
            </a:r>
            <a:r>
              <a:rPr lang="ru-RU" dirty="0">
                <a:solidFill>
                  <a:srgbClr val="C00000"/>
                </a:solidFill>
              </a:rPr>
              <a:t>методам</a:t>
            </a:r>
            <a:r>
              <a:rPr lang="ru-RU" dirty="0"/>
              <a:t> – функции, позволяющие управлять свойствами или обмениваться информацией с внешним миром. </a:t>
            </a:r>
          </a:p>
          <a:p>
            <a:r>
              <a:rPr lang="ru-RU" dirty="0"/>
              <a:t>Например, у класса «</a:t>
            </a:r>
            <a:r>
              <a:rPr lang="ru-RU" dirty="0">
                <a:solidFill>
                  <a:srgbClr val="C00000"/>
                </a:solidFill>
              </a:rPr>
              <a:t>Студент</a:t>
            </a:r>
            <a:r>
              <a:rPr lang="ru-RU" dirty="0"/>
              <a:t>» могут быть такие свойства как </a:t>
            </a:r>
            <a:r>
              <a:rPr lang="ru-RU" dirty="0">
                <a:solidFill>
                  <a:srgbClr val="C00000"/>
                </a:solidFill>
              </a:rPr>
              <a:t>фамилия, группа, дата рождения, стипендия </a:t>
            </a:r>
            <a:r>
              <a:rPr lang="ru-RU" dirty="0"/>
              <a:t>и т.д. и методы - «</a:t>
            </a:r>
            <a:r>
              <a:rPr lang="ru-RU" dirty="0">
                <a:solidFill>
                  <a:srgbClr val="C00000"/>
                </a:solidFill>
              </a:rPr>
              <a:t>показать данные</a:t>
            </a:r>
            <a:r>
              <a:rPr lang="ru-RU" dirty="0"/>
              <a:t>», «</a:t>
            </a:r>
            <a:r>
              <a:rPr lang="ru-RU" dirty="0">
                <a:solidFill>
                  <a:srgbClr val="C00000"/>
                </a:solidFill>
              </a:rPr>
              <a:t>сменить номер группы</a:t>
            </a:r>
            <a:r>
              <a:rPr lang="ru-RU" dirty="0"/>
              <a:t>», «</a:t>
            </a:r>
            <a:r>
              <a:rPr lang="ru-RU" dirty="0">
                <a:solidFill>
                  <a:srgbClr val="C00000"/>
                </a:solidFill>
              </a:rPr>
              <a:t>начислить стипендию</a:t>
            </a:r>
            <a:r>
              <a:rPr lang="ru-RU" dirty="0"/>
              <a:t>» и т.д.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865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Классы и объекты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Класс</a:t>
            </a:r>
            <a:r>
              <a:rPr lang="ru-RU" dirty="0"/>
              <a:t> – это абстрактный тип данных, определяющий интерфейс и реализацию для всех своих экземпляров. </a:t>
            </a:r>
          </a:p>
          <a:p>
            <a:r>
              <a:rPr lang="ru-RU" dirty="0"/>
              <a:t>Функции объекта называемые в С++ методами или функциями-элементами обычно предназначены для </a:t>
            </a:r>
            <a:r>
              <a:rPr lang="ru-RU" dirty="0" smtClean="0"/>
              <a:t>доступа </a:t>
            </a:r>
            <a:r>
              <a:rPr lang="ru-RU" dirty="0"/>
              <a:t>к данным объекта. </a:t>
            </a:r>
            <a:endParaRPr lang="ru-RU" dirty="0" smtClean="0"/>
          </a:p>
          <a:p>
            <a:r>
              <a:rPr lang="ru-RU" dirty="0"/>
              <a:t>Типичная программа на С++ состоит из совокупности объектов взаимодействующих между собой посредством вызова методов друг друга. </a:t>
            </a:r>
          </a:p>
        </p:txBody>
      </p:sp>
    </p:spTree>
    <p:extLst>
      <p:ext uri="{BB962C8B-B14F-4D97-AF65-F5344CB8AC3E}">
        <p14:creationId xmlns:p14="http://schemas.microsoft.com/office/powerpoint/2010/main" val="169377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Классы и объекты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Все языки </a:t>
            </a:r>
            <a:r>
              <a:rPr lang="ru-RU" sz="3200" dirty="0" err="1"/>
              <a:t>ООП</a:t>
            </a:r>
            <a:r>
              <a:rPr lang="ru-RU" sz="3200" dirty="0"/>
              <a:t> включая С++, основаны на </a:t>
            </a:r>
            <a:r>
              <a:rPr lang="ru-RU" sz="3200" dirty="0" err="1"/>
              <a:t>трех</a:t>
            </a:r>
            <a:r>
              <a:rPr lang="ru-RU" sz="3200" dirty="0"/>
              <a:t> основополагающих концепциях называемых </a:t>
            </a:r>
            <a:r>
              <a:rPr lang="ru-RU" sz="3200" dirty="0">
                <a:solidFill>
                  <a:srgbClr val="C00000"/>
                </a:solidFill>
              </a:rPr>
              <a:t>инкапсуляцией, полиморфизмом и наследованием</a:t>
            </a:r>
            <a:r>
              <a:rPr lang="ru-RU" sz="3200" dirty="0"/>
              <a:t>. </a:t>
            </a:r>
            <a:endParaRPr lang="ru-RU" sz="3200" dirty="0" smtClean="0"/>
          </a:p>
          <a:p>
            <a:r>
              <a:rPr lang="ru-RU" sz="3200" dirty="0" smtClean="0"/>
              <a:t>Все </a:t>
            </a:r>
            <a:r>
              <a:rPr lang="ru-RU" sz="3200" dirty="0"/>
              <a:t>объекты </a:t>
            </a:r>
            <a:r>
              <a:rPr lang="ru-RU" sz="3200" dirty="0" err="1"/>
              <a:t>ООП</a:t>
            </a:r>
            <a:r>
              <a:rPr lang="ru-RU" sz="3200" dirty="0"/>
              <a:t>  обладают этими тремя базовыми свойствами – тремя базовыми принципами </a:t>
            </a:r>
            <a:r>
              <a:rPr lang="ru-RU" sz="3200" dirty="0" err="1" smtClean="0"/>
              <a:t>ООП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9329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Инкапсуляция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Инкапсуляция </a:t>
            </a:r>
            <a:r>
              <a:rPr lang="ru-RU" sz="3200" dirty="0"/>
              <a:t>– механизм языка, разделяющий и ограничивающий доступ к составляющим объектам компонентам (свойствам и методам). </a:t>
            </a:r>
          </a:p>
        </p:txBody>
      </p:sp>
      <p:pic>
        <p:nvPicPr>
          <p:cNvPr id="11266" name="Picture 2" descr="4017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4644"/>
            <a:ext cx="9144000" cy="316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99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Инкапсуляция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Это механизм, который объединяет данные и </a:t>
            </a:r>
            <a:r>
              <a:rPr lang="ru-RU" dirty="0" smtClean="0"/>
              <a:t>методы, </a:t>
            </a:r>
            <a:r>
              <a:rPr lang="ru-RU" dirty="0"/>
              <a:t>манипулирующий с этими данными, а также защищает и то, и другое от внешнего вмешательства. </a:t>
            </a:r>
            <a:endParaRPr lang="ru-RU" dirty="0" smtClean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Когда </a:t>
            </a:r>
            <a:r>
              <a:rPr lang="ru-RU" dirty="0" smtClean="0"/>
              <a:t>методы </a:t>
            </a:r>
            <a:r>
              <a:rPr lang="ru-RU" dirty="0"/>
              <a:t>и данные объединяются таким способом, </a:t>
            </a:r>
            <a:r>
              <a:rPr lang="ru-RU" dirty="0" err="1"/>
              <a:t>создается</a:t>
            </a:r>
            <a:r>
              <a:rPr lang="ru-RU" dirty="0"/>
              <a:t> объект. </a:t>
            </a:r>
            <a:endParaRPr lang="ru-RU" dirty="0" smtClean="0"/>
          </a:p>
          <a:p>
            <a:r>
              <a:rPr lang="ru-RU" dirty="0" smtClean="0"/>
              <a:t>Другими </a:t>
            </a:r>
            <a:r>
              <a:rPr lang="ru-RU" dirty="0"/>
              <a:t>словами, объект – это то, что поддерживает инкапсуляцию.</a:t>
            </a:r>
          </a:p>
        </p:txBody>
      </p:sp>
    </p:spTree>
    <p:extLst>
      <p:ext uri="{BB962C8B-B14F-4D97-AF65-F5344CB8AC3E}">
        <p14:creationId xmlns:p14="http://schemas.microsoft.com/office/powerpoint/2010/main" val="402363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Инкапсуляция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263" y="1371600"/>
            <a:ext cx="8181474" cy="538404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Внутри объекта методы и данные могут быть закрытыми или открытыми. </a:t>
            </a:r>
            <a:endParaRPr lang="ru-RU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Закрытые </a:t>
            </a:r>
            <a:r>
              <a:rPr lang="ru-RU" dirty="0">
                <a:solidFill>
                  <a:srgbClr val="C00000"/>
                </a:solidFill>
              </a:rPr>
              <a:t>методы или данные </a:t>
            </a:r>
            <a:r>
              <a:rPr lang="ru-RU" dirty="0"/>
              <a:t>доступны только для других частей этого объекта. Таким образом, закрытые методы и данные недоступны для тех частей программы, которые существуют вне объекта. </a:t>
            </a:r>
            <a:endParaRPr lang="ru-RU" dirty="0" smtClean="0"/>
          </a:p>
          <a:p>
            <a:r>
              <a:rPr lang="ru-RU" dirty="0" smtClean="0"/>
              <a:t>Если </a:t>
            </a:r>
            <a:r>
              <a:rPr lang="ru-RU" dirty="0"/>
              <a:t>методы и данные являются </a:t>
            </a:r>
            <a:r>
              <a:rPr lang="ru-RU" dirty="0">
                <a:solidFill>
                  <a:srgbClr val="C00000"/>
                </a:solidFill>
              </a:rPr>
              <a:t>открытыми</a:t>
            </a:r>
            <a:r>
              <a:rPr lang="ru-RU" dirty="0"/>
              <a:t> , то несмотря на то, что они заданы внутри объекта , они доступны и для других частей программы. </a:t>
            </a:r>
            <a:endParaRPr lang="ru-RU" dirty="0" smtClean="0"/>
          </a:p>
          <a:p>
            <a:r>
              <a:rPr lang="ru-RU" dirty="0" smtClean="0"/>
              <a:t>Характерной </a:t>
            </a:r>
            <a:r>
              <a:rPr lang="ru-RU" dirty="0"/>
              <a:t>является ситуация, когда открытая часть объекта используется для того, чтобы обеспечить контролируемый интерфейс закрытых элементов объекта.</a:t>
            </a:r>
          </a:p>
        </p:txBody>
      </p:sp>
    </p:spTree>
    <p:extLst>
      <p:ext uri="{BB962C8B-B14F-4D97-AF65-F5344CB8AC3E}">
        <p14:creationId xmlns:p14="http://schemas.microsoft.com/office/powerpoint/2010/main" val="413825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862"/>
            <a:ext cx="9020175" cy="656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35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2" y="1473957"/>
            <a:ext cx="8769761" cy="5172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27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Инкапсуляция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Например, приватные свойства и методы класса доступны только для экземпляров этого же, но не других классов. </a:t>
            </a:r>
            <a:endParaRPr lang="ru-RU" dirty="0" smtClean="0"/>
          </a:p>
          <a:p>
            <a:r>
              <a:rPr lang="ru-RU" dirty="0" smtClean="0"/>
              <a:t>Так</a:t>
            </a:r>
            <a:r>
              <a:rPr lang="ru-RU" dirty="0"/>
              <a:t>, для класса </a:t>
            </a:r>
            <a:r>
              <a:rPr lang="ru-RU" dirty="0">
                <a:solidFill>
                  <a:srgbClr val="C00000"/>
                </a:solidFill>
              </a:rPr>
              <a:t>Служащий</a:t>
            </a:r>
            <a:r>
              <a:rPr lang="ru-RU" dirty="0"/>
              <a:t> свойство </a:t>
            </a:r>
            <a:r>
              <a:rPr lang="ru-RU" dirty="0">
                <a:solidFill>
                  <a:srgbClr val="C00000"/>
                </a:solidFill>
              </a:rPr>
              <a:t>Зарплата</a:t>
            </a:r>
            <a:r>
              <a:rPr lang="ru-RU" dirty="0"/>
              <a:t> может быть приватно. А для начисления зарплаты или получения сведений о ней мы можем предусмотреть в классе публичные методы </a:t>
            </a:r>
            <a:r>
              <a:rPr lang="ru-RU" dirty="0" err="1">
                <a:solidFill>
                  <a:srgbClr val="C00000"/>
                </a:solidFill>
              </a:rPr>
              <a:t>ПолучитьВеличинуЗП</a:t>
            </a:r>
            <a:r>
              <a:rPr lang="ru-RU" dirty="0"/>
              <a:t> или </a:t>
            </a:r>
            <a:r>
              <a:rPr lang="ru-RU" dirty="0" err="1">
                <a:solidFill>
                  <a:srgbClr val="C00000"/>
                </a:solidFill>
              </a:rPr>
              <a:t>НачислистьЗП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5427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Объекты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263" y="1371600"/>
            <a:ext cx="8181474" cy="511791"/>
          </a:xfrm>
        </p:spPr>
        <p:txBody>
          <a:bodyPr/>
          <a:lstStyle/>
          <a:p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2" y="1984413"/>
            <a:ext cx="8222709" cy="399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40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Инкапсуляция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Основой инкапсуляции при </a:t>
            </a:r>
            <a:r>
              <a:rPr lang="ru-RU" dirty="0" err="1"/>
              <a:t>ООП</a:t>
            </a:r>
            <a:r>
              <a:rPr lang="ru-RU" dirty="0"/>
              <a:t> является </a:t>
            </a:r>
            <a:r>
              <a:rPr lang="ru-RU" dirty="0">
                <a:solidFill>
                  <a:srgbClr val="C00000"/>
                </a:solidFill>
              </a:rPr>
              <a:t>класс</a:t>
            </a:r>
            <a:r>
              <a:rPr lang="ru-RU" dirty="0"/>
              <a:t>. </a:t>
            </a:r>
            <a:br>
              <a:rPr lang="ru-RU" dirty="0"/>
            </a:br>
            <a:endParaRPr lang="ru-RU" dirty="0" smtClean="0"/>
          </a:p>
          <a:p>
            <a:r>
              <a:rPr lang="ru-RU" dirty="0" smtClean="0"/>
              <a:t>Механизм </a:t>
            </a:r>
            <a:r>
              <a:rPr lang="ru-RU" dirty="0"/>
              <a:t>инкапсуляции позволяет оставлять скрытыми от пользователя некоторые детали реализации класса , т.е. </a:t>
            </a:r>
            <a:r>
              <a:rPr lang="ru-RU" dirty="0">
                <a:solidFill>
                  <a:srgbClr val="C00000"/>
                </a:solidFill>
              </a:rPr>
              <a:t>инкапсулировать их в классе</a:t>
            </a:r>
            <a:r>
              <a:rPr lang="ru-RU" dirty="0"/>
              <a:t>, что упрощает работу с объектами этого класса. </a:t>
            </a:r>
          </a:p>
        </p:txBody>
      </p:sp>
    </p:spTree>
    <p:extLst>
      <p:ext uri="{BB962C8B-B14F-4D97-AF65-F5344CB8AC3E}">
        <p14:creationId xmlns:p14="http://schemas.microsoft.com/office/powerpoint/2010/main" val="341642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Наследование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Наследование</a:t>
            </a:r>
            <a:r>
              <a:rPr lang="ru-RU" sz="3600" dirty="0"/>
              <a:t> – механизм языка, позволяющий описать новый класс на основе уже существующего (родительского, базового) языка. </a:t>
            </a:r>
            <a:endParaRPr lang="ru-RU" sz="3600" dirty="0" smtClean="0"/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3667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45" y="1269241"/>
            <a:ext cx="8527393" cy="4599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54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2pic2"/>
          <p:cNvPicPr>
            <a:picLocks noChangeAspect="1" noChangeArrowheads="1"/>
          </p:cNvPicPr>
          <p:nvPr/>
        </p:nvPicPr>
        <p:blipFill>
          <a:blip r:embed="rId2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15" y="1773758"/>
            <a:ext cx="8166281" cy="309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21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18" y="1392072"/>
            <a:ext cx="8307132" cy="5049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58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4" y="436728"/>
            <a:ext cx="8805213" cy="601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994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Наследование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Класс-потом</a:t>
            </a:r>
            <a:r>
              <a:rPr lang="ru-RU" dirty="0"/>
              <a:t>ок может добавить собственные методы и свойства, а также пользоваться родительскими методами и свойствами. </a:t>
            </a:r>
            <a:br>
              <a:rPr lang="ru-RU" dirty="0"/>
            </a:br>
            <a:endParaRPr lang="ru-RU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Наследование</a:t>
            </a:r>
            <a:r>
              <a:rPr lang="ru-RU" dirty="0" smtClean="0"/>
              <a:t> </a:t>
            </a:r>
            <a:r>
              <a:rPr lang="ru-RU" dirty="0"/>
              <a:t>– это процесс, посредством которого один объект может приобретать свойства другого. </a:t>
            </a:r>
            <a:endParaRPr lang="ru-RU" dirty="0" smtClean="0"/>
          </a:p>
          <a:p>
            <a:r>
              <a:rPr lang="ru-RU" dirty="0" smtClean="0"/>
              <a:t>Объект </a:t>
            </a:r>
            <a:r>
              <a:rPr lang="ru-RU" dirty="0"/>
              <a:t>может наследовать основные свойства другого объекта и добавлять к ним черты, характерные только для него. </a:t>
            </a:r>
          </a:p>
        </p:txBody>
      </p:sp>
    </p:spTree>
    <p:extLst>
      <p:ext uri="{BB962C8B-B14F-4D97-AF65-F5344CB8AC3E}">
        <p14:creationId xmlns:p14="http://schemas.microsoft.com/office/powerpoint/2010/main" val="285237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Наследование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Наследования является важным , поскольку оно позволяет поддерживать концепцию </a:t>
            </a:r>
            <a:r>
              <a:rPr lang="ru-RU" dirty="0">
                <a:solidFill>
                  <a:srgbClr val="C00000"/>
                </a:solidFill>
              </a:rPr>
              <a:t>иерархии классов</a:t>
            </a:r>
            <a:r>
              <a:rPr lang="ru-RU" dirty="0"/>
              <a:t>. Применение иерархии классов делает управляемыми </a:t>
            </a:r>
            <a:r>
              <a:rPr lang="ru-RU" dirty="0" smtClean="0"/>
              <a:t>большие </a:t>
            </a:r>
            <a:r>
              <a:rPr lang="ru-RU" dirty="0"/>
              <a:t>потоки информации . </a:t>
            </a:r>
            <a:br>
              <a:rPr lang="ru-RU" dirty="0"/>
            </a:br>
            <a:endParaRPr lang="ru-RU" dirty="0" smtClean="0"/>
          </a:p>
          <a:p>
            <a:r>
              <a:rPr lang="ru-RU" dirty="0" smtClean="0"/>
              <a:t>Например</a:t>
            </a:r>
            <a:r>
              <a:rPr lang="ru-RU" dirty="0"/>
              <a:t>, класс </a:t>
            </a:r>
            <a:r>
              <a:rPr lang="ru-RU" dirty="0">
                <a:solidFill>
                  <a:srgbClr val="C00000"/>
                </a:solidFill>
              </a:rPr>
              <a:t>Студент</a:t>
            </a:r>
            <a:r>
              <a:rPr lang="ru-RU" dirty="0"/>
              <a:t> может быть потомком класса </a:t>
            </a:r>
            <a:r>
              <a:rPr lang="ru-RU" dirty="0">
                <a:solidFill>
                  <a:srgbClr val="C00000"/>
                </a:solidFill>
              </a:rPr>
              <a:t>Человек</a:t>
            </a:r>
            <a:r>
              <a:rPr lang="ru-RU" dirty="0"/>
              <a:t>, и пользоваться рядом его свойств и методов </a:t>
            </a:r>
            <a:r>
              <a:rPr lang="ru-RU" dirty="0">
                <a:solidFill>
                  <a:srgbClr val="C00000"/>
                </a:solidFill>
              </a:rPr>
              <a:t>Фамилия, Дата рождения</a:t>
            </a:r>
            <a:r>
              <a:rPr lang="ru-RU" dirty="0"/>
              <a:t>, а также иметь свои, отсутствующие в базовом классе – </a:t>
            </a:r>
            <a:r>
              <a:rPr lang="ru-RU" dirty="0">
                <a:solidFill>
                  <a:srgbClr val="C00000"/>
                </a:solidFill>
              </a:rPr>
              <a:t>Номер группы, Стипендия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491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Наследование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 каждом случае </a:t>
            </a:r>
            <a:r>
              <a:rPr lang="ru-RU" dirty="0" err="1"/>
              <a:t>порожденный</a:t>
            </a:r>
            <a:r>
              <a:rPr lang="ru-RU" dirty="0"/>
              <a:t> класса наследует все, связанные с </a:t>
            </a:r>
            <a:r>
              <a:rPr lang="ru-RU" dirty="0" smtClean="0"/>
              <a:t>родителем </a:t>
            </a:r>
            <a:r>
              <a:rPr lang="ru-RU" dirty="0"/>
              <a:t>качества и добавляет к ним свои </a:t>
            </a:r>
            <a:r>
              <a:rPr lang="ru-RU" dirty="0" smtClean="0"/>
              <a:t>собственные, </a:t>
            </a:r>
            <a:r>
              <a:rPr lang="ru-RU" dirty="0"/>
              <a:t>определяющие характеристики. </a:t>
            </a:r>
            <a:endParaRPr lang="ru-RU" dirty="0" smtClean="0"/>
          </a:p>
          <a:p>
            <a:r>
              <a:rPr lang="ru-RU" dirty="0" smtClean="0"/>
              <a:t>Без </a:t>
            </a:r>
            <a:r>
              <a:rPr lang="ru-RU" dirty="0"/>
              <a:t>использования иерархии классов, для каждого объекта пришлось бы задавать все характеристики, которые бы исчерпывающе его определяли. Однако при использовании наследования можно описать объект </a:t>
            </a:r>
            <a:r>
              <a:rPr lang="ru-RU" dirty="0" err="1"/>
              <a:t>путем</a:t>
            </a:r>
            <a:r>
              <a:rPr lang="ru-RU" dirty="0"/>
              <a:t> определения того общего класса или классов, к которому он </a:t>
            </a:r>
            <a:r>
              <a:rPr lang="ru-RU" dirty="0" smtClean="0"/>
              <a:t>относится, </a:t>
            </a:r>
            <a:r>
              <a:rPr lang="ru-RU" dirty="0"/>
              <a:t>с теми специальными чертами, которые делают объект уникальным. </a:t>
            </a:r>
            <a:endParaRPr lang="ru-RU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Наследование </a:t>
            </a:r>
            <a:r>
              <a:rPr lang="ru-RU" dirty="0">
                <a:solidFill>
                  <a:srgbClr val="C00000"/>
                </a:solidFill>
              </a:rPr>
              <a:t>играет очень важную роль в </a:t>
            </a:r>
            <a:r>
              <a:rPr lang="ru-RU" dirty="0" err="1">
                <a:solidFill>
                  <a:srgbClr val="C00000"/>
                </a:solidFill>
              </a:rPr>
              <a:t>ООП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5960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Полиморфизм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Полиморфизм</a:t>
            </a:r>
            <a:r>
              <a:rPr lang="ru-RU" sz="3600" dirty="0"/>
              <a:t> – это единообразная обработка разнотипных данных, возможность перегрузки классами своих методов и методов классов-предков. </a:t>
            </a:r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295846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Объекты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Люди мыслят представлениями </a:t>
            </a:r>
            <a:r>
              <a:rPr lang="ru-RU" dirty="0">
                <a:solidFill>
                  <a:srgbClr val="C00000"/>
                </a:solidFill>
              </a:rPr>
              <a:t>объектов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Можно разделить </a:t>
            </a:r>
            <a:r>
              <a:rPr lang="ru-RU" dirty="0"/>
              <a:t>объекты на две категории — живые и неживые </a:t>
            </a:r>
            <a:r>
              <a:rPr lang="ru-RU" dirty="0" smtClean="0"/>
              <a:t>объекты.</a:t>
            </a:r>
          </a:p>
          <a:p>
            <a:r>
              <a:rPr lang="ru-RU" dirty="0"/>
              <a:t>Однако все эти объекты имеют немало общего. </a:t>
            </a:r>
            <a:r>
              <a:rPr lang="ru-RU" dirty="0">
                <a:solidFill>
                  <a:srgbClr val="C00000"/>
                </a:solidFill>
              </a:rPr>
              <a:t>Все они обладают атрибутами</a:t>
            </a:r>
            <a:r>
              <a:rPr lang="ru-RU" dirty="0"/>
              <a:t>, вроде размера, формы, цвета, веса и т.п. И все они демонстрируют разнообразное </a:t>
            </a:r>
            <a:r>
              <a:rPr lang="ru-RU" dirty="0" smtClean="0">
                <a:solidFill>
                  <a:srgbClr val="C00000"/>
                </a:solidFill>
              </a:rPr>
              <a:t>поведение</a:t>
            </a:r>
            <a:r>
              <a:rPr lang="ru-RU" dirty="0" smtClean="0"/>
              <a:t>, </a:t>
            </a:r>
            <a:r>
              <a:rPr lang="ru-RU" dirty="0"/>
              <a:t>например, мяч катится, </a:t>
            </a:r>
            <a:r>
              <a:rPr lang="ru-RU" dirty="0" smtClean="0"/>
              <a:t>подпрыгивает; </a:t>
            </a:r>
            <a:r>
              <a:rPr lang="ru-RU" dirty="0"/>
              <a:t>автомобиль разгоняется, тормозит, поворачивает и т.д.</a:t>
            </a:r>
          </a:p>
          <a:p>
            <a:r>
              <a:rPr lang="ru-RU" dirty="0" smtClean="0"/>
              <a:t> </a:t>
            </a:r>
            <a:r>
              <a:rPr lang="ru-RU" dirty="0"/>
              <a:t>Люди познают объекты, изучая их свойства и наблюдая за их поведением. </a:t>
            </a:r>
          </a:p>
        </p:txBody>
      </p:sp>
    </p:spTree>
    <p:extLst>
      <p:ext uri="{BB962C8B-B14F-4D97-AF65-F5344CB8AC3E}">
        <p14:creationId xmlns:p14="http://schemas.microsoft.com/office/powerpoint/2010/main" val="285065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Полиморфизм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Это такое свойство, которое позволяет одно и тоже имя использовать для решения </a:t>
            </a:r>
            <a:r>
              <a:rPr lang="ru-RU" dirty="0" smtClean="0"/>
              <a:t>нескольких схожих</a:t>
            </a:r>
            <a:r>
              <a:rPr lang="ru-RU" dirty="0"/>
              <a:t>, но технически разных задач. </a:t>
            </a:r>
            <a:endParaRPr lang="ru-RU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Целью </a:t>
            </a:r>
            <a:r>
              <a:rPr lang="ru-RU" dirty="0">
                <a:solidFill>
                  <a:srgbClr val="C00000"/>
                </a:solidFill>
              </a:rPr>
              <a:t>полиморфизма</a:t>
            </a:r>
            <a:r>
              <a:rPr lang="ru-RU" dirty="0"/>
              <a:t>, применительно к </a:t>
            </a:r>
            <a:r>
              <a:rPr lang="ru-RU" dirty="0" err="1"/>
              <a:t>ООП</a:t>
            </a:r>
            <a:r>
              <a:rPr lang="ru-RU" dirty="0"/>
              <a:t>, является использование одного имени для задания общих для класса действий. Выполнение каждого конкретного действия будет определяться </a:t>
            </a:r>
            <a:r>
              <a:rPr lang="ru-RU" dirty="0">
                <a:solidFill>
                  <a:srgbClr val="C00000"/>
                </a:solidFill>
              </a:rPr>
              <a:t>типом данных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733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Полиморфизм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Например, для языка С, в котором полиморфизм поддерживается недостаточно, нахождение абсолютной величины числа требует </a:t>
            </a:r>
            <a:r>
              <a:rPr lang="ru-RU" dirty="0" err="1"/>
              <a:t>трех</a:t>
            </a:r>
            <a:r>
              <a:rPr lang="ru-RU" dirty="0"/>
              <a:t> различных функций : </a:t>
            </a:r>
            <a:r>
              <a:rPr lang="ru-RU" dirty="0" err="1">
                <a:solidFill>
                  <a:srgbClr val="C00000"/>
                </a:solidFill>
              </a:rPr>
              <a:t>abs</a:t>
            </a:r>
            <a:r>
              <a:rPr lang="ru-RU" dirty="0">
                <a:solidFill>
                  <a:srgbClr val="C00000"/>
                </a:solidFill>
              </a:rPr>
              <a:t>(), </a:t>
            </a:r>
            <a:r>
              <a:rPr lang="ru-RU" dirty="0" err="1">
                <a:solidFill>
                  <a:srgbClr val="C00000"/>
                </a:solidFill>
              </a:rPr>
              <a:t>labs</a:t>
            </a:r>
            <a:r>
              <a:rPr lang="ru-RU" dirty="0">
                <a:solidFill>
                  <a:srgbClr val="C00000"/>
                </a:solidFill>
              </a:rPr>
              <a:t>(), </a:t>
            </a:r>
            <a:r>
              <a:rPr lang="ru-RU" dirty="0" err="1">
                <a:solidFill>
                  <a:srgbClr val="C00000"/>
                </a:solidFill>
              </a:rPr>
              <a:t>fabs</a:t>
            </a:r>
            <a:r>
              <a:rPr lang="ru-RU" dirty="0">
                <a:solidFill>
                  <a:srgbClr val="C00000"/>
                </a:solidFill>
              </a:rPr>
              <a:t>(). </a:t>
            </a:r>
            <a:r>
              <a:rPr lang="ru-RU" dirty="0"/>
              <a:t>Эти функции возвращают абсолютную величину для целых, длинных целых и действительных числе. В С++ каждая из этих функций может быть названа </a:t>
            </a:r>
            <a:r>
              <a:rPr lang="ru-RU" dirty="0" err="1">
                <a:solidFill>
                  <a:srgbClr val="C00000"/>
                </a:solidFill>
              </a:rPr>
              <a:t>abs</a:t>
            </a:r>
            <a:r>
              <a:rPr lang="ru-RU" dirty="0">
                <a:solidFill>
                  <a:srgbClr val="C00000"/>
                </a:solidFill>
              </a:rPr>
              <a:t>(). 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r>
              <a:rPr lang="ru-RU" dirty="0" smtClean="0"/>
              <a:t>Тип </a:t>
            </a:r>
            <a:r>
              <a:rPr lang="ru-RU" dirty="0"/>
              <a:t>данных, который используется при вызове фикции, определяет , какая конкретная версия функции действительно выполняется. Одно имя функции можно использовать для множества различных действий (</a:t>
            </a:r>
            <a:r>
              <a:rPr lang="ru-RU" dirty="0">
                <a:solidFill>
                  <a:srgbClr val="C00000"/>
                </a:solidFill>
              </a:rPr>
              <a:t>перегрузка функций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3264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Полиморфизм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В более общем смысле, концепцией полиморфизма является идея «</a:t>
            </a:r>
            <a:r>
              <a:rPr lang="ru-RU" dirty="0">
                <a:solidFill>
                  <a:srgbClr val="C00000"/>
                </a:solidFill>
              </a:rPr>
              <a:t>один интерфейс, множество методов</a:t>
            </a:r>
            <a:r>
              <a:rPr lang="ru-RU" dirty="0"/>
              <a:t>». </a:t>
            </a:r>
            <a:endParaRPr lang="ru-RU" dirty="0" smtClean="0"/>
          </a:p>
          <a:p>
            <a:r>
              <a:rPr lang="ru-RU" dirty="0" smtClean="0"/>
              <a:t>Это </a:t>
            </a:r>
            <a:r>
              <a:rPr lang="ru-RU" dirty="0"/>
              <a:t>означает, что можно создать общий интерфейс для группы близких по смыслу действий</a:t>
            </a:r>
            <a:r>
              <a:rPr lang="ru-RU" dirty="0" smtClean="0"/>
              <a:t>.</a:t>
            </a:r>
          </a:p>
          <a:p>
            <a:r>
              <a:rPr lang="ru-RU" dirty="0">
                <a:solidFill>
                  <a:srgbClr val="C00000"/>
                </a:solidFill>
              </a:rPr>
              <a:t>Преимуществом полиморфизма </a:t>
            </a:r>
            <a:r>
              <a:rPr lang="ru-RU" dirty="0"/>
              <a:t>является то, что он помогает снижать сложность программ, разрешая использование того же интерфейса для задания единого класса действий. Выбор же конкретного действия, в зависимости от ситуации, возлагается на компилятор. </a:t>
            </a:r>
            <a:br>
              <a:rPr lang="ru-RU" dirty="0"/>
            </a:br>
            <a:r>
              <a:rPr lang="ru-RU" dirty="0" smtClean="0"/>
              <a:t>Программисту </a:t>
            </a:r>
            <a:r>
              <a:rPr lang="ru-RU" dirty="0"/>
              <a:t>не нужно делать </a:t>
            </a:r>
            <a:r>
              <a:rPr lang="ru-RU" dirty="0" smtClean="0"/>
              <a:t>выбор </a:t>
            </a:r>
            <a:r>
              <a:rPr lang="ru-RU" dirty="0"/>
              <a:t>самому. Нужно использовать общий интерфейс.</a:t>
            </a:r>
          </a:p>
        </p:txBody>
      </p:sp>
    </p:spTree>
    <p:extLst>
      <p:ext uri="{BB962C8B-B14F-4D97-AF65-F5344CB8AC3E}">
        <p14:creationId xmlns:p14="http://schemas.microsoft.com/office/powerpoint/2010/main" val="302125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Полиморфизм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Например, базовый класс </a:t>
            </a:r>
            <a:r>
              <a:rPr lang="ru-RU" dirty="0">
                <a:solidFill>
                  <a:srgbClr val="C00000"/>
                </a:solidFill>
              </a:rPr>
              <a:t>Геометрическая фигура</a:t>
            </a:r>
            <a:r>
              <a:rPr lang="ru-RU" dirty="0"/>
              <a:t> может иметь метод </a:t>
            </a:r>
            <a:r>
              <a:rPr lang="ru-RU" dirty="0">
                <a:solidFill>
                  <a:srgbClr val="C00000"/>
                </a:solidFill>
              </a:rPr>
              <a:t>Нарисовать</a:t>
            </a:r>
            <a:r>
              <a:rPr lang="ru-RU" dirty="0"/>
              <a:t>, по разному реализовать в классах-потомках </a:t>
            </a:r>
            <a:r>
              <a:rPr lang="ru-RU" dirty="0">
                <a:solidFill>
                  <a:srgbClr val="C00000"/>
                </a:solidFill>
              </a:rPr>
              <a:t>Прямоугольник</a:t>
            </a:r>
            <a:r>
              <a:rPr lang="ru-RU" dirty="0"/>
              <a:t> и </a:t>
            </a:r>
            <a:r>
              <a:rPr lang="ru-RU" dirty="0">
                <a:solidFill>
                  <a:srgbClr val="C00000"/>
                </a:solidFill>
              </a:rPr>
              <a:t>Окружность.</a:t>
            </a:r>
            <a:r>
              <a:rPr lang="ru-RU" dirty="0"/>
              <a:t> Но для программиста все методы будут вызываться под одним именем </a:t>
            </a:r>
            <a:r>
              <a:rPr lang="ru-RU" dirty="0" err="1">
                <a:solidFill>
                  <a:srgbClr val="C00000"/>
                </a:solidFill>
              </a:rPr>
              <a:t>draw</a:t>
            </a:r>
            <a:r>
              <a:rPr lang="ru-RU" dirty="0"/>
              <a:t>.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5" t="38405"/>
          <a:stretch>
            <a:fillRect/>
          </a:stretch>
        </p:blipFill>
        <p:spPr bwMode="auto">
          <a:xfrm>
            <a:off x="0" y="3835020"/>
            <a:ext cx="8909050" cy="302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94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Полиморфизм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Полиморфизм может также применятся и к </a:t>
            </a:r>
            <a:r>
              <a:rPr lang="ru-RU" dirty="0">
                <a:solidFill>
                  <a:srgbClr val="C00000"/>
                </a:solidFill>
              </a:rPr>
              <a:t>операторам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Фактически </a:t>
            </a:r>
            <a:r>
              <a:rPr lang="ru-RU" dirty="0"/>
              <a:t>во всех языках программирования ограничено применяется полиморфизм, например в арифметических операторах. Так, в с , символ + используется для складывания целых, длинных, символьных переманенных и числе плавающей точкой. В этом случае компилятор автоматически определяет какой тип арифметики требуется.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С++ вы можете применить эту концепцию и к другим, заданными вами, типам данных. Такой тип полиморфизма называется </a:t>
            </a:r>
            <a:r>
              <a:rPr lang="ru-RU" dirty="0">
                <a:solidFill>
                  <a:srgbClr val="C00000"/>
                </a:solidFill>
              </a:rPr>
              <a:t>перегрузкой операторов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481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Полиморфизм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Различают статический, динамический и параметрический полиморфизм. </a:t>
            </a:r>
            <a:endParaRPr lang="ru-RU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Статический </a:t>
            </a:r>
            <a:r>
              <a:rPr lang="ru-RU" dirty="0">
                <a:solidFill>
                  <a:srgbClr val="C00000"/>
                </a:solidFill>
              </a:rPr>
              <a:t>полиморфизм </a:t>
            </a:r>
            <a:r>
              <a:rPr lang="ru-RU" dirty="0"/>
              <a:t>реализуется на этапе компиляции с помощью перегрузки функций и операций. </a:t>
            </a:r>
            <a:endParaRPr lang="ru-RU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Динамический </a:t>
            </a:r>
            <a:r>
              <a:rPr lang="ru-RU" dirty="0">
                <a:solidFill>
                  <a:srgbClr val="C00000"/>
                </a:solidFill>
              </a:rPr>
              <a:t>полиморфизм </a:t>
            </a:r>
            <a:r>
              <a:rPr lang="ru-RU" dirty="0"/>
              <a:t>реализуется во время выполнения программы с помощью механизма виртуальных функций. </a:t>
            </a:r>
            <a:endParaRPr lang="ru-RU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Параметрический </a:t>
            </a:r>
            <a:r>
              <a:rPr lang="ru-RU" dirty="0">
                <a:solidFill>
                  <a:srgbClr val="C00000"/>
                </a:solidFill>
              </a:rPr>
              <a:t>полиморфизм </a:t>
            </a:r>
            <a:r>
              <a:rPr lang="ru-RU" dirty="0"/>
              <a:t>реализуется на этапе компиляции с использованием механизма шаблонов.</a:t>
            </a:r>
          </a:p>
        </p:txBody>
      </p:sp>
    </p:spTree>
    <p:extLst>
      <p:ext uri="{BB962C8B-B14F-4D97-AF65-F5344CB8AC3E}">
        <p14:creationId xmlns:p14="http://schemas.microsoft.com/office/powerpoint/2010/main" val="236188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Полиморфизм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Ключевым в понимании полиморфизма является то, что позволяет вам манипулировать объектами различной степени сложности </a:t>
            </a:r>
            <a:r>
              <a:rPr lang="ru-RU" dirty="0" err="1"/>
              <a:t>путем</a:t>
            </a:r>
            <a:r>
              <a:rPr lang="ru-RU" dirty="0"/>
              <a:t> создания </a:t>
            </a:r>
            <a:r>
              <a:rPr lang="ru-RU" dirty="0">
                <a:solidFill>
                  <a:srgbClr val="C00000"/>
                </a:solidFill>
              </a:rPr>
              <a:t>общего для них стандартного интерфейса </a:t>
            </a:r>
            <a:r>
              <a:rPr lang="ru-RU" dirty="0"/>
              <a:t>для реализации похожих действий.</a:t>
            </a:r>
          </a:p>
        </p:txBody>
      </p:sp>
    </p:spTree>
    <p:extLst>
      <p:ext uri="{BB962C8B-B14F-4D97-AF65-F5344CB8AC3E}">
        <p14:creationId xmlns:p14="http://schemas.microsoft.com/office/powerpoint/2010/main" val="27350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 использования классов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u="sng" dirty="0" smtClean="0"/>
              <a:t>Использование классов позволяет:</a:t>
            </a:r>
          </a:p>
          <a:p>
            <a:pPr lvl="0"/>
            <a:r>
              <a:rPr lang="ru-RU" dirty="0" smtClean="0"/>
              <a:t>Повысить </a:t>
            </a:r>
            <a:r>
              <a:rPr lang="ru-RU" dirty="0"/>
              <a:t>степень повторного использования кода;</a:t>
            </a:r>
          </a:p>
          <a:p>
            <a:pPr lvl="0"/>
            <a:r>
              <a:rPr lang="ru-RU" dirty="0"/>
              <a:t>Обеспечить удобный механизм для коллективной разработки приложений;</a:t>
            </a:r>
          </a:p>
          <a:p>
            <a:pPr lvl="0"/>
            <a:r>
              <a:rPr lang="ru-RU" dirty="0"/>
              <a:t>Писать сколь угодно большие проекты, основанные на иерархии </a:t>
            </a:r>
            <a:r>
              <a:rPr lang="ru-RU" dirty="0" smtClean="0"/>
              <a:t>классов.</a:t>
            </a:r>
            <a:endParaRPr lang="ru-RU" dirty="0"/>
          </a:p>
          <a:p>
            <a:pPr lvl="0"/>
            <a:r>
              <a:rPr lang="ru-RU" dirty="0"/>
              <a:t>Более гибко управлять созданием, удалением и доступностью объектов в процессе выполнения программы;</a:t>
            </a:r>
          </a:p>
          <a:p>
            <a:pPr lvl="0"/>
            <a:r>
              <a:rPr lang="ru-RU" dirty="0"/>
              <a:t>За </a:t>
            </a:r>
            <a:r>
              <a:rPr lang="ru-RU" dirty="0" err="1"/>
              <a:t>счет</a:t>
            </a:r>
            <a:r>
              <a:rPr lang="ru-RU" dirty="0"/>
              <a:t> механизма инкапсуляции обеспечивать безопасность приложений.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286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660"/>
            <a:ext cx="9082088" cy="641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23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Объекты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Различные объекты могут иметь много одинаковых свойств и демонстрировать сходное поведение. </a:t>
            </a:r>
            <a:endParaRPr lang="ru-RU" dirty="0" smtClean="0"/>
          </a:p>
          <a:p>
            <a:r>
              <a:rPr lang="ru-RU" dirty="0"/>
              <a:t>Когда вы подходите к решению задач с помощью объектно-ориентированного метода, то вместо проблемы разбиения задачи на функции вы сталкиваетесь с </a:t>
            </a:r>
            <a:r>
              <a:rPr lang="ru-RU" dirty="0">
                <a:solidFill>
                  <a:srgbClr val="C00000"/>
                </a:solidFill>
              </a:rPr>
              <a:t>проблемой разбиения на объекты. 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Мышление </a:t>
            </a:r>
            <a:r>
              <a:rPr lang="ru-RU" dirty="0"/>
              <a:t>в терминах объектов оказывается гораздо более простым и наглядным, чем в терминах функций , поскольку </a:t>
            </a:r>
            <a:r>
              <a:rPr lang="ru-RU" dirty="0">
                <a:solidFill>
                  <a:srgbClr val="C00000"/>
                </a:solidFill>
              </a:rPr>
              <a:t>программные объекты схожи с объектами реального мира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441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Объекты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Объектно-ориентированное программирование (</a:t>
            </a:r>
            <a:r>
              <a:rPr lang="en-US" sz="3200" dirty="0" err="1"/>
              <a:t>OO</a:t>
            </a:r>
            <a:r>
              <a:rPr lang="ru-RU" sz="3200" dirty="0"/>
              <a:t>П) моделирует объекты реального мира при помощи их программных эквивалентов</a:t>
            </a:r>
            <a:r>
              <a:rPr lang="ru-RU" sz="3200" dirty="0" smtClean="0"/>
              <a:t>.</a:t>
            </a:r>
          </a:p>
          <a:p>
            <a:r>
              <a:rPr lang="ru-RU" sz="3200" dirty="0"/>
              <a:t>Соответствие между программными и реальными объектами является следствием объединения данных и функций. </a:t>
            </a:r>
          </a:p>
        </p:txBody>
      </p:sp>
    </p:spTree>
    <p:extLst>
      <p:ext uri="{BB962C8B-B14F-4D97-AF65-F5344CB8AC3E}">
        <p14:creationId xmlns:p14="http://schemas.microsoft.com/office/powerpoint/2010/main" val="423605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137"/>
            <a:ext cx="9118600" cy="604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523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69" y="600500"/>
            <a:ext cx="8906096" cy="580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07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</TotalTime>
  <Words>1535</Words>
  <Application>Microsoft Office PowerPoint</Application>
  <PresentationFormat>Экран (4:3)</PresentationFormat>
  <Paragraphs>119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Office Theme</vt:lpstr>
      <vt:lpstr>Лекция 1.  Введение в объектно-ориентированное программирование. Понятие класса и абстракция данных</vt:lpstr>
      <vt:lpstr>Терминология ООП</vt:lpstr>
      <vt:lpstr>Объекты</vt:lpstr>
      <vt:lpstr>Объекты</vt:lpstr>
      <vt:lpstr>Презентация PowerPoint</vt:lpstr>
      <vt:lpstr>Объекты</vt:lpstr>
      <vt:lpstr>Объекты</vt:lpstr>
      <vt:lpstr>Презентация PowerPoint</vt:lpstr>
      <vt:lpstr>Презентация PowerPoint</vt:lpstr>
      <vt:lpstr>Презентация PowerPoint</vt:lpstr>
      <vt:lpstr>Классы</vt:lpstr>
      <vt:lpstr>Классы</vt:lpstr>
      <vt:lpstr>Классы</vt:lpstr>
      <vt:lpstr>Классы</vt:lpstr>
      <vt:lpstr>Классы</vt:lpstr>
      <vt:lpstr>Классы</vt:lpstr>
      <vt:lpstr>Классы</vt:lpstr>
      <vt:lpstr>Классы и объекты</vt:lpstr>
      <vt:lpstr>Классы и объекты</vt:lpstr>
      <vt:lpstr>Классы и объекты</vt:lpstr>
      <vt:lpstr>Классы и объекты</vt:lpstr>
      <vt:lpstr>Классы и объекты</vt:lpstr>
      <vt:lpstr>Классы и объекты</vt:lpstr>
      <vt:lpstr>Инкапсуляция</vt:lpstr>
      <vt:lpstr>Инкапсуляция</vt:lpstr>
      <vt:lpstr>Инкапсуляция</vt:lpstr>
      <vt:lpstr>Презентация PowerPoint</vt:lpstr>
      <vt:lpstr>Презентация PowerPoint</vt:lpstr>
      <vt:lpstr>Инкапсуляция</vt:lpstr>
      <vt:lpstr>Инкапсуляция</vt:lpstr>
      <vt:lpstr>Наследование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Наследование</vt:lpstr>
      <vt:lpstr>Наследование</vt:lpstr>
      <vt:lpstr>Наследование</vt:lpstr>
      <vt:lpstr>Полиморфизм</vt:lpstr>
      <vt:lpstr>Полиморфизм</vt:lpstr>
      <vt:lpstr>Полиморфизм</vt:lpstr>
      <vt:lpstr>Полиморфизм</vt:lpstr>
      <vt:lpstr>Полиморфизм</vt:lpstr>
      <vt:lpstr>Полиморфизм</vt:lpstr>
      <vt:lpstr>Полиморфизм</vt:lpstr>
      <vt:lpstr>Полиморфизм</vt:lpstr>
      <vt:lpstr>Преимущества использования классов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Леся</cp:lastModifiedBy>
  <cp:revision>67</cp:revision>
  <dcterms:created xsi:type="dcterms:W3CDTF">2018-09-04T12:10:47Z</dcterms:created>
  <dcterms:modified xsi:type="dcterms:W3CDTF">2019-09-03T08:17:47Z</dcterms:modified>
</cp:coreProperties>
</file>