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Perpet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 b="def" i="def"/>
      <a:tcStyle>
        <a:tcBdr/>
        <a:fill>
          <a:solidFill>
            <a:srgbClr val="F7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 b="def" i="def"/>
      <a:tcStyle>
        <a:tcBdr/>
        <a:fill>
          <a:solidFill>
            <a:srgbClr val="F0ED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 b="def" i="def"/>
      <a:tcStyle>
        <a:tcBdr/>
        <a:fill>
          <a:solidFill>
            <a:srgbClr val="ED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Perpetua"/>
      </a:defRPr>
    </a:lvl1pPr>
    <a:lvl2pPr indent="228600" latinLnBrk="0">
      <a:defRPr sz="1200">
        <a:latin typeface="+mj-lt"/>
        <a:ea typeface="+mj-ea"/>
        <a:cs typeface="+mj-cs"/>
        <a:sym typeface="Perpetua"/>
      </a:defRPr>
    </a:lvl2pPr>
    <a:lvl3pPr indent="457200" latinLnBrk="0">
      <a:defRPr sz="1200">
        <a:latin typeface="+mj-lt"/>
        <a:ea typeface="+mj-ea"/>
        <a:cs typeface="+mj-cs"/>
        <a:sym typeface="Perpetua"/>
      </a:defRPr>
    </a:lvl3pPr>
    <a:lvl4pPr indent="685800" latinLnBrk="0">
      <a:defRPr sz="1200">
        <a:latin typeface="+mj-lt"/>
        <a:ea typeface="+mj-ea"/>
        <a:cs typeface="+mj-cs"/>
        <a:sym typeface="Perpetua"/>
      </a:defRPr>
    </a:lvl4pPr>
    <a:lvl5pPr indent="914400" latinLnBrk="0">
      <a:defRPr sz="1200">
        <a:latin typeface="+mj-lt"/>
        <a:ea typeface="+mj-ea"/>
        <a:cs typeface="+mj-cs"/>
        <a:sym typeface="Perpetua"/>
      </a:defRPr>
    </a:lvl5pPr>
    <a:lvl6pPr indent="1143000" latinLnBrk="0">
      <a:defRPr sz="1200">
        <a:latin typeface="+mj-lt"/>
        <a:ea typeface="+mj-ea"/>
        <a:cs typeface="+mj-cs"/>
        <a:sym typeface="Perpetua"/>
      </a:defRPr>
    </a:lvl6pPr>
    <a:lvl7pPr indent="1371600" latinLnBrk="0">
      <a:defRPr sz="1200">
        <a:latin typeface="+mj-lt"/>
        <a:ea typeface="+mj-ea"/>
        <a:cs typeface="+mj-cs"/>
        <a:sym typeface="Perpetua"/>
      </a:defRPr>
    </a:lvl7pPr>
    <a:lvl8pPr indent="1600200" latinLnBrk="0">
      <a:defRPr sz="1200">
        <a:latin typeface="+mj-lt"/>
        <a:ea typeface="+mj-ea"/>
        <a:cs typeface="+mj-cs"/>
        <a:sym typeface="Perpetua"/>
      </a:defRPr>
    </a:lvl8pPr>
    <a:lvl9pPr indent="1828800" latinLnBrk="0">
      <a:defRPr sz="1200">
        <a:latin typeface="+mj-lt"/>
        <a:ea typeface="+mj-ea"/>
        <a:cs typeface="+mj-cs"/>
        <a:sym typeface="Perpetu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Титульный слайд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Скругленный прямоугольник 12"/>
          <p:cNvSpPr/>
          <p:nvPr/>
        </p:nvSpPr>
        <p:spPr>
          <a:xfrm>
            <a:off x="65313" y="69755"/>
            <a:ext cx="9013373" cy="6692201"/>
          </a:xfrm>
          <a:prstGeom prst="roundRect">
            <a:avLst>
              <a:gd name="adj" fmla="val 4929"/>
            </a:avLst>
          </a:prstGeom>
          <a:blipFill>
            <a:blip r:embed="rId3"/>
          </a:blipFill>
          <a:ln w="6350" cap="sq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Уровень текста 1…"/>
          <p:cNvSpPr txBox="1"/>
          <p:nvPr>
            <p:ph type="body" sz="quarter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696464"/>
                </a:solidFill>
              </a:defRPr>
            </a:lvl1pPr>
            <a:lvl2pPr marL="0" indent="457200" algn="ctr">
              <a:buClrTx/>
              <a:buSzTx/>
              <a:buNone/>
              <a:defRPr>
                <a:solidFill>
                  <a:srgbClr val="696464"/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rgbClr val="696464"/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rgbClr val="696464"/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rgbClr val="696464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Прямоугольник 6"/>
          <p:cNvSpPr/>
          <p:nvPr/>
        </p:nvSpPr>
        <p:spPr>
          <a:xfrm>
            <a:off x="62931" y="1449303"/>
            <a:ext cx="9021537" cy="15273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Прямоугольник 9"/>
          <p:cNvSpPr/>
          <p:nvPr/>
        </p:nvSpPr>
        <p:spPr>
          <a:xfrm>
            <a:off x="62931" y="1396719"/>
            <a:ext cx="9021537" cy="120580"/>
          </a:xfrm>
          <a:prstGeom prst="rect">
            <a:avLst/>
          </a:prstGeom>
          <a:solidFill>
            <a:srgbClr val="E6AFA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Прямоугольник 10"/>
          <p:cNvSpPr/>
          <p:nvPr/>
        </p:nvSpPr>
        <p:spPr>
          <a:xfrm>
            <a:off x="62931" y="2976648"/>
            <a:ext cx="9021537" cy="11053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Текст заголовка"/>
          <p:cNvSpPr txBox="1"/>
          <p:nvPr>
            <p:ph type="title"/>
          </p:nvPr>
        </p:nvSpPr>
        <p:spPr>
          <a:xfrm>
            <a:off x="457200" y="1505929"/>
            <a:ext cx="8229600" cy="147002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8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раздела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Скругленный прямоугольник 9"/>
          <p:cNvSpPr/>
          <p:nvPr/>
        </p:nvSpPr>
        <p:spPr>
          <a:xfrm>
            <a:off x="65313" y="69755"/>
            <a:ext cx="9013373" cy="6692201"/>
          </a:xfrm>
          <a:prstGeom prst="roundRect">
            <a:avLst>
              <a:gd name="adj" fmla="val 4929"/>
            </a:avLst>
          </a:prstGeom>
          <a:blipFill>
            <a:blip r:embed="rId3"/>
          </a:blipFill>
          <a:ln w="6350" cap="sq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Текст заголовка"/>
          <p:cNvSpPr txBox="1"/>
          <p:nvPr>
            <p:ph type="title"/>
          </p:nvPr>
        </p:nvSpPr>
        <p:spPr>
          <a:xfrm>
            <a:off x="722312" y="952500"/>
            <a:ext cx="7772401" cy="136207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quarter" idx="1"/>
          </p:nvPr>
        </p:nvSpPr>
        <p:spPr>
          <a:xfrm>
            <a:off x="722312" y="2547938"/>
            <a:ext cx="7772401" cy="133826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>
                <a:solidFill>
                  <a:srgbClr val="888888"/>
                </a:solidFill>
              </a:defRPr>
            </a:lvl1pPr>
            <a:lvl2pPr marL="0" indent="320040">
              <a:buClrTx/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594360">
              <a:buClrTx/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868680">
              <a:buClrTx/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143000">
              <a:buClrTx/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Прямоугольник 6"/>
          <p:cNvSpPr/>
          <p:nvPr/>
        </p:nvSpPr>
        <p:spPr>
          <a:xfrm flipV="1">
            <a:off x="69412" y="2376829"/>
            <a:ext cx="9013515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Прямоугольник 7"/>
          <p:cNvSpPr/>
          <p:nvPr/>
        </p:nvSpPr>
        <p:spPr>
          <a:xfrm>
            <a:off x="69146" y="2341474"/>
            <a:ext cx="9013781" cy="45720"/>
          </a:xfrm>
          <a:prstGeom prst="rect">
            <a:avLst/>
          </a:prstGeom>
          <a:solidFill>
            <a:srgbClr val="E6AFA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Прямоугольник 8"/>
          <p:cNvSpPr/>
          <p:nvPr/>
        </p:nvSpPr>
        <p:spPr>
          <a:xfrm>
            <a:off x="68305" y="2468879"/>
            <a:ext cx="9014623" cy="4572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Номер слайда"/>
          <p:cNvSpPr txBox="1"/>
          <p:nvPr>
            <p:ph type="sldNum" sz="quarter" idx="2"/>
          </p:nvPr>
        </p:nvSpPr>
        <p:spPr>
          <a:xfrm>
            <a:off x="146304" y="6338265"/>
            <a:ext cx="457201" cy="1982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1" name="Уровень текста 1…"/>
          <p:cNvSpPr txBox="1"/>
          <p:nvPr>
            <p:ph type="body" sz="half" idx="1"/>
          </p:nvPr>
        </p:nvSpPr>
        <p:spPr>
          <a:xfrm>
            <a:off x="914400" y="1447800"/>
            <a:ext cx="3749041" cy="45720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екст заголовка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0" name="Уровень текста 1…"/>
          <p:cNvSpPr txBox="1"/>
          <p:nvPr>
            <p:ph type="body" sz="quarter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40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320040">
              <a:buClrTx/>
              <a:buSzTx/>
              <a:buNone/>
              <a:defRPr b="1" sz="240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594360">
              <a:buClrTx/>
              <a:buSzTx/>
              <a:buNone/>
              <a:defRPr b="1" sz="240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868680">
              <a:buClrTx/>
              <a:buSzTx/>
              <a:buNone/>
              <a:defRPr b="1" sz="240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1143000">
              <a:buClrTx/>
              <a:buSzTx/>
              <a:buNone/>
              <a:defRPr b="1" sz="240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Текст 3"/>
          <p:cNvSpPr/>
          <p:nvPr>
            <p:ph type="body" sz="quarter" idx="21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40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Скругленный прямоугольник 8"/>
          <p:cNvSpPr/>
          <p:nvPr/>
        </p:nvSpPr>
        <p:spPr>
          <a:xfrm>
            <a:off x="64007" y="69755"/>
            <a:ext cx="9013374" cy="6693408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Текст заголовка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7" name="Уровень текста 1…"/>
          <p:cNvSpPr txBox="1"/>
          <p:nvPr>
            <p:ph type="body" sz="quarter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/>
            </a:lvl1pPr>
            <a:lvl2pPr marL="0" indent="320040">
              <a:buClrTx/>
              <a:buSzTx/>
              <a:buNone/>
              <a:defRPr sz="1800"/>
            </a:lvl2pPr>
            <a:lvl3pPr marL="0" indent="594360">
              <a:buClrTx/>
              <a:buSzTx/>
              <a:buNone/>
              <a:defRPr sz="1800"/>
            </a:lvl3pPr>
            <a:lvl4pPr marL="0" indent="868680">
              <a:buClrTx/>
              <a:buSzTx/>
              <a:buNone/>
              <a:defRPr sz="1800"/>
            </a:lvl4pPr>
            <a:lvl5pPr marL="0" indent="1143000">
              <a:buClrTx/>
              <a:buSzTx/>
              <a:buNone/>
              <a:defRPr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/>
          <p:nvPr>
            <p:ph type="title"/>
          </p:nvPr>
        </p:nvSpPr>
        <p:spPr>
          <a:xfrm>
            <a:off x="914400" y="4900550"/>
            <a:ext cx="7315200" cy="522289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6" name="Уровень текста 1…"/>
          <p:cNvSpPr txBox="1"/>
          <p:nvPr>
            <p:ph type="body" sz="quarter" idx="1"/>
          </p:nvPr>
        </p:nvSpPr>
        <p:spPr>
          <a:xfrm>
            <a:off x="914400" y="5445824"/>
            <a:ext cx="7315200" cy="6858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624840" indent="-304800">
              <a:buClrTx/>
              <a:defRPr sz="1600"/>
            </a:lvl2pPr>
            <a:lvl3pPr marL="960120" indent="-365760">
              <a:buClrTx/>
              <a:defRPr sz="1600"/>
            </a:lvl3pPr>
            <a:lvl4pPr marL="1275080" indent="-406400">
              <a:buClrTx/>
              <a:defRPr sz="1600"/>
            </a:lvl4pPr>
            <a:lvl5pPr marL="1549400" indent="-406400">
              <a:buClrTx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Прямоугольник 10"/>
          <p:cNvSpPr/>
          <p:nvPr/>
        </p:nvSpPr>
        <p:spPr>
          <a:xfrm flipV="1">
            <a:off x="68306" y="4683554"/>
            <a:ext cx="9006842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Прямоугольник 11"/>
          <p:cNvSpPr/>
          <p:nvPr/>
        </p:nvSpPr>
        <p:spPr>
          <a:xfrm>
            <a:off x="68508" y="4650473"/>
            <a:ext cx="9006639" cy="45720"/>
          </a:xfrm>
          <a:prstGeom prst="rect">
            <a:avLst/>
          </a:prstGeom>
          <a:solidFill>
            <a:srgbClr val="E6AFA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Прямоугольник 12"/>
          <p:cNvSpPr/>
          <p:nvPr/>
        </p:nvSpPr>
        <p:spPr>
          <a:xfrm>
            <a:off x="68509" y="4773224"/>
            <a:ext cx="9006639" cy="4880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Рисунок 2"/>
          <p:cNvSpPr/>
          <p:nvPr>
            <p:ph type="pic" idx="21"/>
          </p:nvPr>
        </p:nvSpPr>
        <p:spPr>
          <a:xfrm>
            <a:off x="68307" y="66675"/>
            <a:ext cx="9001875" cy="4581525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xfrm>
            <a:off x="146304" y="6338265"/>
            <a:ext cx="457201" cy="1982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Скругленный прямоугольник 7"/>
          <p:cNvSpPr/>
          <p:nvPr/>
        </p:nvSpPr>
        <p:spPr>
          <a:xfrm>
            <a:off x="64007" y="69755"/>
            <a:ext cx="9013374" cy="6693408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Текст заголовка"/>
          <p:cNvSpPr txBox="1"/>
          <p:nvPr>
            <p:ph type="title"/>
          </p:nvPr>
        </p:nvSpPr>
        <p:spPr>
          <a:xfrm>
            <a:off x="914400" y="274638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" name="Уровень текста 1…"/>
          <p:cNvSpPr txBox="1"/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146304" y="6339789"/>
            <a:ext cx="457201" cy="1982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696464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1pPr>
      <a:lvl2pPr marL="567690" marR="0" indent="-2476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2pPr>
      <a:lvl3pPr marL="891540" marR="0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3pPr>
      <a:lvl4pPr marL="1165860" marR="0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4pPr>
      <a:lvl5pPr marL="1440180" marR="0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o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5pPr>
      <a:lvl6pPr marL="1747520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6pPr>
      <a:lvl7pPr marL="2021839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7pPr>
      <a:lvl8pPr marL="2296160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8pPr>
      <a:lvl9pPr marL="2570479" marR="0" indent="-330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+mj-lt"/>
          <a:ea typeface="+mj-ea"/>
          <a:cs typeface="+mj-cs"/>
          <a:sym typeface="Perpetu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одзаголовок 2"/>
          <p:cNvSpPr txBox="1"/>
          <p:nvPr>
            <p:ph type="subTitle" sz="quarter" idx="1"/>
          </p:nvPr>
        </p:nvSpPr>
        <p:spPr>
          <a:xfrm>
            <a:off x="2051719" y="3068959"/>
            <a:ext cx="6728794" cy="1752601"/>
          </a:xfrm>
          <a:prstGeom prst="rect">
            <a:avLst/>
          </a:prstGeom>
        </p:spPr>
        <p:txBody>
          <a:bodyPr/>
          <a:lstStyle/>
          <a:p>
            <a:pPr algn="r"/>
            <a:r>
              <a:t>23 октября 1923 -  </a:t>
            </a:r>
          </a:p>
          <a:p>
            <a:pPr algn="r"/>
            <a:r>
              <a:t>7 октября 2002 гг.</a:t>
            </a:r>
          </a:p>
        </p:txBody>
      </p:sp>
      <p:sp>
        <p:nvSpPr>
          <p:cNvPr id="111" name="Заголовок 1"/>
          <p:cNvSpPr txBox="1"/>
          <p:nvPr>
            <p:ph type="ctrTitle"/>
          </p:nvPr>
        </p:nvSpPr>
        <p:spPr>
          <a:xfrm>
            <a:off x="4522276" y="1477965"/>
            <a:ext cx="4297726" cy="1470026"/>
          </a:xfrm>
          <a:prstGeom prst="rect">
            <a:avLst/>
          </a:prstGeom>
        </p:spPr>
        <p:txBody>
          <a:bodyPr/>
          <a:lstStyle/>
          <a:p>
            <a:pPr algn="r" defTabSz="813816">
              <a:defRPr sz="3559"/>
            </a:pPr>
            <a:r>
              <a:t>Обухов </a:t>
            </a:r>
            <a:br/>
            <a:r>
              <a:t>Федор Михайлович</a:t>
            </a:r>
          </a:p>
        </p:txBody>
      </p:sp>
      <p:grpSp>
        <p:nvGrpSpPr>
          <p:cNvPr id="114" name="Picture 2"/>
          <p:cNvGrpSpPr/>
          <p:nvPr/>
        </p:nvGrpSpPr>
        <p:grpSpPr>
          <a:xfrm>
            <a:off x="165190" y="392986"/>
            <a:ext cx="4320481" cy="6072028"/>
            <a:chOff x="0" y="0"/>
            <a:chExt cx="4320480" cy="6072027"/>
          </a:xfrm>
        </p:grpSpPr>
        <p:sp>
          <p:nvSpPr>
            <p:cNvPr id="112" name="Фигура"/>
            <p:cNvSpPr/>
            <p:nvPr/>
          </p:nvSpPr>
          <p:spPr>
            <a:xfrm>
              <a:off x="0" y="-1"/>
              <a:ext cx="4320481" cy="607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21"/>
                  </a:moveTo>
                  <a:lnTo>
                    <a:pt x="0" y="1321"/>
                  </a:lnTo>
                  <a:cubicBezTo>
                    <a:pt x="0" y="591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591"/>
                    <a:pt x="21600" y="1321"/>
                  </a:cubicBezTo>
                  <a:lnTo>
                    <a:pt x="21600" y="20279"/>
                  </a:lnTo>
                  <a:lnTo>
                    <a:pt x="21600" y="20279"/>
                  </a:lnTo>
                  <a:cubicBezTo>
                    <a:pt x="21600" y="21009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1009"/>
                    <a:pt x="0" y="20279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13" name="image2.jpeg" descr="image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2" b="0"/>
            <a:stretch>
              <a:fillRect/>
            </a:stretch>
          </p:blipFill>
          <p:spPr>
            <a:xfrm>
              <a:off x="0" y="0"/>
              <a:ext cx="4320382" cy="607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7" y="0"/>
                  </a:moveTo>
                  <a:cubicBezTo>
                    <a:pt x="832" y="0"/>
                    <a:pt x="0" y="592"/>
                    <a:pt x="0" y="1321"/>
                  </a:cubicBezTo>
                  <a:lnTo>
                    <a:pt x="0" y="20279"/>
                  </a:lnTo>
                  <a:cubicBezTo>
                    <a:pt x="0" y="21008"/>
                    <a:pt x="832" y="21600"/>
                    <a:pt x="1857" y="21600"/>
                  </a:cubicBezTo>
                  <a:lnTo>
                    <a:pt x="19745" y="21600"/>
                  </a:lnTo>
                  <a:cubicBezTo>
                    <a:pt x="20770" y="21600"/>
                    <a:pt x="21600" y="21008"/>
                    <a:pt x="21600" y="20279"/>
                  </a:cubicBezTo>
                  <a:lnTo>
                    <a:pt x="21600" y="1321"/>
                  </a:lnTo>
                  <a:cubicBezTo>
                    <a:pt x="21600" y="592"/>
                    <a:pt x="20770" y="0"/>
                    <a:pt x="19745" y="0"/>
                  </a:cubicBezTo>
                  <a:lnTo>
                    <a:pt x="185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15" name="Подзаголовок 2"/>
          <p:cNvSpPr txBox="1"/>
          <p:nvPr/>
        </p:nvSpPr>
        <p:spPr>
          <a:xfrm>
            <a:off x="4709114" y="4581128"/>
            <a:ext cx="4389166" cy="84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r">
              <a:spcBef>
                <a:spcPts val="500"/>
              </a:spcBef>
              <a:defRPr sz="2600">
                <a:solidFill>
                  <a:srgbClr val="696464"/>
                </a:solidFill>
              </a:defRPr>
            </a:lvl1pPr>
          </a:lstStyle>
          <a:p>
            <a:pPr/>
            <a:r>
              <a:t>Полный кавалер Ордена Славы.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Содержимое 2"/>
          <p:cNvSpPr txBox="1"/>
          <p:nvPr>
            <p:ph type="body" sz="half" idx="1"/>
          </p:nvPr>
        </p:nvSpPr>
        <p:spPr>
          <a:xfrm>
            <a:off x="323527" y="4049688"/>
            <a:ext cx="8568954" cy="2808313"/>
          </a:xfrm>
          <a:prstGeom prst="rect">
            <a:avLst/>
          </a:prstGeom>
        </p:spPr>
        <p:txBody>
          <a:bodyPr/>
          <a:lstStyle>
            <a:lvl1pPr>
              <a:buSzTx/>
              <a:buFont typeface="Wingdings 2"/>
              <a:buNone/>
            </a:lvl1pPr>
          </a:lstStyle>
          <a:p>
            <a:pPr/>
            <a:r>
              <a:t>	В 1946 году был демобилизован. Вернулся в родные места, работал учителем истории. Член ВКП/КПСС с 1947 года. Был на партийной работе в селе Вожгалы Куменского района Кировской области. С 1957 года жил в городе Кизел Пермской области. Работал крепильщиком на шахте комбината «Кизелуголь».</a:t>
            </a:r>
          </a:p>
        </p:txBody>
      </p:sp>
      <p:grpSp>
        <p:nvGrpSpPr>
          <p:cNvPr id="166" name="Picture 2"/>
          <p:cNvGrpSpPr/>
          <p:nvPr/>
        </p:nvGrpSpPr>
        <p:grpSpPr>
          <a:xfrm>
            <a:off x="1907703" y="908720"/>
            <a:ext cx="5544617" cy="2926326"/>
            <a:chOff x="0" y="0"/>
            <a:chExt cx="5544616" cy="2926325"/>
          </a:xfrm>
        </p:grpSpPr>
        <p:sp>
          <p:nvSpPr>
            <p:cNvPr id="164" name="Фигура"/>
            <p:cNvSpPr/>
            <p:nvPr/>
          </p:nvSpPr>
          <p:spPr>
            <a:xfrm>
              <a:off x="0" y="0"/>
              <a:ext cx="5544617" cy="292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39" y="0"/>
                    <a:pt x="980" y="0"/>
                  </a:cubicBezTo>
                  <a:lnTo>
                    <a:pt x="20620" y="0"/>
                  </a:lnTo>
                  <a:lnTo>
                    <a:pt x="20620" y="0"/>
                  </a:lnTo>
                  <a:cubicBezTo>
                    <a:pt x="21161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61" y="21600"/>
                    <a:pt x="20620" y="21600"/>
                  </a:cubicBezTo>
                  <a:lnTo>
                    <a:pt x="980" y="21600"/>
                  </a:lnTo>
                  <a:lnTo>
                    <a:pt x="980" y="21600"/>
                  </a:lnTo>
                  <a:cubicBezTo>
                    <a:pt x="439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65" name="image17.jpeg" descr="image1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259" r="0" b="20373"/>
            <a:stretch>
              <a:fillRect/>
            </a:stretch>
          </p:blipFill>
          <p:spPr>
            <a:xfrm>
              <a:off x="0" y="-1"/>
              <a:ext cx="5544617" cy="292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0" y="0"/>
                  </a:moveTo>
                  <a:cubicBezTo>
                    <a:pt x="439" y="0"/>
                    <a:pt x="0" y="832"/>
                    <a:pt x="0" y="1857"/>
                  </a:cubicBezTo>
                  <a:lnTo>
                    <a:pt x="0" y="19746"/>
                  </a:lnTo>
                  <a:cubicBezTo>
                    <a:pt x="0" y="20771"/>
                    <a:pt x="439" y="21600"/>
                    <a:pt x="980" y="21600"/>
                  </a:cubicBezTo>
                  <a:lnTo>
                    <a:pt x="20620" y="21600"/>
                  </a:lnTo>
                  <a:cubicBezTo>
                    <a:pt x="21161" y="21600"/>
                    <a:pt x="21600" y="20771"/>
                    <a:pt x="21600" y="19746"/>
                  </a:cubicBezTo>
                  <a:lnTo>
                    <a:pt x="21600" y="1857"/>
                  </a:lnTo>
                  <a:cubicBezTo>
                    <a:pt x="21600" y="832"/>
                    <a:pt x="21161" y="0"/>
                    <a:pt x="20620" y="0"/>
                  </a:cubicBezTo>
                  <a:lnTo>
                    <a:pt x="98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Содержимое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SzTx/>
              <a:buFont typeface="Wingdings 2"/>
              <a:buNone/>
            </a:pPr>
          </a:p>
          <a:p>
            <a:pPr algn="ctr">
              <a:buSzTx/>
              <a:buFont typeface="Wingdings 2"/>
              <a:buNone/>
            </a:pPr>
          </a:p>
          <a:p>
            <a:pPr algn="ctr">
              <a:buSzTx/>
              <a:buFont typeface="Wingdings 2"/>
              <a:buNone/>
            </a:pPr>
          </a:p>
          <a:p>
            <a:pPr algn="ctr">
              <a:buSzTx/>
              <a:buFont typeface="Wingdings 2"/>
              <a:buNone/>
              <a:defRPr sz="4400"/>
            </a:pPr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Содержимое 2"/>
          <p:cNvSpPr txBox="1"/>
          <p:nvPr>
            <p:ph type="body" sz="half" idx="1"/>
          </p:nvPr>
        </p:nvSpPr>
        <p:spPr>
          <a:xfrm>
            <a:off x="251520" y="332655"/>
            <a:ext cx="3826768" cy="6048674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В июне 1941 года был призван в Красную Армию.</a:t>
            </a:r>
          </a:p>
          <a:p>
            <a:pPr>
              <a:buSzTx/>
              <a:buFont typeface="Wingdings 2"/>
              <a:buNone/>
            </a:pPr>
            <a:r>
              <a:t>Окончил школу авиаспециалистов Уральского военного округа. </a:t>
            </a:r>
          </a:p>
          <a:p>
            <a:pPr>
              <a:buSzTx/>
              <a:buFont typeface="Wingdings 2"/>
              <a:buNone/>
            </a:pPr>
            <a:r>
              <a:t>В боях Великой Отечественной войны с декабря 1942 года</a:t>
            </a:r>
          </a:p>
        </p:txBody>
      </p:sp>
      <p:grpSp>
        <p:nvGrpSpPr>
          <p:cNvPr id="120" name="Picture 2"/>
          <p:cNvGrpSpPr/>
          <p:nvPr/>
        </p:nvGrpSpPr>
        <p:grpSpPr>
          <a:xfrm>
            <a:off x="4283967" y="764704"/>
            <a:ext cx="4656632" cy="5113636"/>
            <a:chOff x="0" y="0"/>
            <a:chExt cx="4656630" cy="5113635"/>
          </a:xfrm>
        </p:grpSpPr>
        <p:sp>
          <p:nvSpPr>
            <p:cNvPr id="118" name="Фигура"/>
            <p:cNvSpPr/>
            <p:nvPr/>
          </p:nvSpPr>
          <p:spPr>
            <a:xfrm>
              <a:off x="-1" y="-1"/>
              <a:ext cx="4656632" cy="511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90"/>
                  </a:moveTo>
                  <a:lnTo>
                    <a:pt x="0" y="1690"/>
                  </a:lnTo>
                  <a:cubicBezTo>
                    <a:pt x="0" y="757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757"/>
                    <a:pt x="21600" y="1690"/>
                  </a:cubicBezTo>
                  <a:lnTo>
                    <a:pt x="21600" y="19910"/>
                  </a:lnTo>
                  <a:lnTo>
                    <a:pt x="21600" y="19910"/>
                  </a:lnTo>
                  <a:cubicBezTo>
                    <a:pt x="21600" y="20843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843"/>
                    <a:pt x="0" y="1991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19" name="image3.jpeg" descr="image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2" b="0"/>
            <a:stretch>
              <a:fillRect/>
            </a:stretch>
          </p:blipFill>
          <p:spPr>
            <a:xfrm>
              <a:off x="0" y="0"/>
              <a:ext cx="4656535" cy="511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" y="0"/>
                  </a:moveTo>
                  <a:cubicBezTo>
                    <a:pt x="830" y="0"/>
                    <a:pt x="0" y="756"/>
                    <a:pt x="0" y="1690"/>
                  </a:cubicBezTo>
                  <a:lnTo>
                    <a:pt x="0" y="19909"/>
                  </a:lnTo>
                  <a:cubicBezTo>
                    <a:pt x="0" y="20842"/>
                    <a:pt x="830" y="21600"/>
                    <a:pt x="1856" y="21600"/>
                  </a:cubicBezTo>
                  <a:lnTo>
                    <a:pt x="19744" y="21600"/>
                  </a:lnTo>
                  <a:cubicBezTo>
                    <a:pt x="20770" y="21600"/>
                    <a:pt x="21600" y="20842"/>
                    <a:pt x="21600" y="19909"/>
                  </a:cubicBezTo>
                  <a:lnTo>
                    <a:pt x="21600" y="1690"/>
                  </a:lnTo>
                  <a:cubicBezTo>
                    <a:pt x="21600" y="756"/>
                    <a:pt x="20770" y="0"/>
                    <a:pt x="19744" y="0"/>
                  </a:cubicBezTo>
                  <a:lnTo>
                    <a:pt x="18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Содержимое 2"/>
          <p:cNvSpPr txBox="1"/>
          <p:nvPr>
            <p:ph type="body" sz="half" idx="1"/>
          </p:nvPr>
        </p:nvSpPr>
        <p:spPr>
          <a:xfrm>
            <a:off x="395536" y="4653136"/>
            <a:ext cx="8291263" cy="162116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SzTx/>
              <a:buFont typeface="Wingdings 2"/>
              <a:buNone/>
            </a:lvl1pPr>
          </a:lstStyle>
          <a:p>
            <a:pPr/>
            <a:r>
              <a:t>	Весь боевой путь до Кёнигсберга прошёл в составе 504-го штурмового авиационного полка. Летал воздушным стрелком на самолёте-штурмовике Ил-2.</a:t>
            </a:r>
          </a:p>
        </p:txBody>
      </p:sp>
      <p:grpSp>
        <p:nvGrpSpPr>
          <p:cNvPr id="125" name="Picture 2"/>
          <p:cNvGrpSpPr/>
          <p:nvPr/>
        </p:nvGrpSpPr>
        <p:grpSpPr>
          <a:xfrm>
            <a:off x="899591" y="404663"/>
            <a:ext cx="7128793" cy="4065641"/>
            <a:chOff x="0" y="0"/>
            <a:chExt cx="7128791" cy="4065639"/>
          </a:xfrm>
        </p:grpSpPr>
        <p:sp>
          <p:nvSpPr>
            <p:cNvPr id="123" name="Фигура"/>
            <p:cNvSpPr/>
            <p:nvPr/>
          </p:nvSpPr>
          <p:spPr>
            <a:xfrm>
              <a:off x="-1" y="-1"/>
              <a:ext cx="7128793" cy="406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74" y="0"/>
                    <a:pt x="1059" y="0"/>
                  </a:cubicBezTo>
                  <a:lnTo>
                    <a:pt x="20541" y="0"/>
                  </a:lnTo>
                  <a:lnTo>
                    <a:pt x="20541" y="0"/>
                  </a:lnTo>
                  <a:cubicBezTo>
                    <a:pt x="2112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26" y="21600"/>
                    <a:pt x="20541" y="21600"/>
                  </a:cubicBezTo>
                  <a:lnTo>
                    <a:pt x="1059" y="21600"/>
                  </a:lnTo>
                  <a:lnTo>
                    <a:pt x="1059" y="21600"/>
                  </a:lnTo>
                  <a:cubicBezTo>
                    <a:pt x="47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24" name="image4.jpeg" descr="image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" b="1"/>
            <a:stretch>
              <a:fillRect/>
            </a:stretch>
          </p:blipFill>
          <p:spPr>
            <a:xfrm>
              <a:off x="0" y="0"/>
              <a:ext cx="7128669" cy="406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" y="0"/>
                  </a:moveTo>
                  <a:cubicBezTo>
                    <a:pt x="474" y="0"/>
                    <a:pt x="0" y="830"/>
                    <a:pt x="0" y="1856"/>
                  </a:cubicBezTo>
                  <a:lnTo>
                    <a:pt x="0" y="19744"/>
                  </a:lnTo>
                  <a:cubicBezTo>
                    <a:pt x="0" y="20770"/>
                    <a:pt x="474" y="21600"/>
                    <a:pt x="1058" y="21600"/>
                  </a:cubicBezTo>
                  <a:lnTo>
                    <a:pt x="20542" y="21600"/>
                  </a:lnTo>
                  <a:cubicBezTo>
                    <a:pt x="21126" y="21600"/>
                    <a:pt x="21600" y="20770"/>
                    <a:pt x="21600" y="19744"/>
                  </a:cubicBezTo>
                  <a:lnTo>
                    <a:pt x="21600" y="1856"/>
                  </a:lnTo>
                  <a:cubicBezTo>
                    <a:pt x="21600" y="830"/>
                    <a:pt x="21126" y="0"/>
                    <a:pt x="20542" y="0"/>
                  </a:cubicBezTo>
                  <a:lnTo>
                    <a:pt x="105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Содержимое 2"/>
          <p:cNvSpPr txBox="1"/>
          <p:nvPr>
            <p:ph type="body" sz="half" idx="1"/>
          </p:nvPr>
        </p:nvSpPr>
        <p:spPr>
          <a:xfrm>
            <a:off x="-1" y="404664"/>
            <a:ext cx="4248474" cy="56871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400"/>
            </a:pPr>
            <a:r>
              <a:t>В период вылетов на штурмовку войск противника 24 — 26 июня 1944 года в районах городов Орша, Борисов, Минск, Гродно отбил 5 атак вражеских истребителей, обеспечивая успешное выполнение боевых заданий.</a:t>
            </a:r>
          </a:p>
          <a:p>
            <a:pPr>
              <a:lnSpc>
                <a:spcPct val="80000"/>
              </a:lnSpc>
              <a:defRPr sz="2400"/>
            </a:pPr>
            <a:r>
              <a:t>Приказом от 20 августа 1944 года гвардии старший сержант Обухов Фёдор Михайлович награждён орденом Славы 3-й степени.</a:t>
            </a:r>
          </a:p>
        </p:txBody>
      </p:sp>
      <p:grpSp>
        <p:nvGrpSpPr>
          <p:cNvPr id="130" name="Picture 3"/>
          <p:cNvGrpSpPr/>
          <p:nvPr/>
        </p:nvGrpSpPr>
        <p:grpSpPr>
          <a:xfrm>
            <a:off x="4139951" y="404663"/>
            <a:ext cx="4847433" cy="5760642"/>
            <a:chOff x="0" y="0"/>
            <a:chExt cx="4847431" cy="5760640"/>
          </a:xfrm>
        </p:grpSpPr>
        <p:sp>
          <p:nvSpPr>
            <p:cNvPr id="128" name="Фигура"/>
            <p:cNvSpPr/>
            <p:nvPr/>
          </p:nvSpPr>
          <p:spPr>
            <a:xfrm>
              <a:off x="0" y="0"/>
              <a:ext cx="4847369" cy="576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62"/>
                  </a:moveTo>
                  <a:lnTo>
                    <a:pt x="0" y="1562"/>
                  </a:lnTo>
                  <a:cubicBezTo>
                    <a:pt x="0" y="699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699"/>
                    <a:pt x="21600" y="1562"/>
                  </a:cubicBezTo>
                  <a:lnTo>
                    <a:pt x="21600" y="20038"/>
                  </a:lnTo>
                  <a:lnTo>
                    <a:pt x="21600" y="20038"/>
                  </a:lnTo>
                  <a:cubicBezTo>
                    <a:pt x="21600" y="20901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901"/>
                    <a:pt x="0" y="20038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29" name="image5.png" descr="image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6208" t="9469" r="15604" b="9812"/>
            <a:stretch>
              <a:fillRect/>
            </a:stretch>
          </p:blipFill>
          <p:spPr>
            <a:xfrm>
              <a:off x="0" y="0"/>
              <a:ext cx="4847432" cy="576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7" y="0"/>
                  </a:moveTo>
                  <a:cubicBezTo>
                    <a:pt x="832" y="0"/>
                    <a:pt x="0" y="700"/>
                    <a:pt x="0" y="1563"/>
                  </a:cubicBezTo>
                  <a:lnTo>
                    <a:pt x="0" y="20037"/>
                  </a:lnTo>
                  <a:cubicBezTo>
                    <a:pt x="0" y="20900"/>
                    <a:pt x="832" y="21600"/>
                    <a:pt x="1857" y="21600"/>
                  </a:cubicBezTo>
                  <a:lnTo>
                    <a:pt x="19743" y="21600"/>
                  </a:lnTo>
                  <a:cubicBezTo>
                    <a:pt x="20768" y="21600"/>
                    <a:pt x="21600" y="20900"/>
                    <a:pt x="21600" y="20037"/>
                  </a:cubicBezTo>
                  <a:lnTo>
                    <a:pt x="21600" y="1563"/>
                  </a:lnTo>
                  <a:cubicBezTo>
                    <a:pt x="21600" y="700"/>
                    <a:pt x="20768" y="0"/>
                    <a:pt x="19743" y="0"/>
                  </a:cubicBezTo>
                  <a:lnTo>
                    <a:pt x="185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одержимое 2"/>
          <p:cNvSpPr txBox="1"/>
          <p:nvPr>
            <p:ph type="body" idx="1"/>
          </p:nvPr>
        </p:nvSpPr>
        <p:spPr>
          <a:xfrm>
            <a:off x="4499991" y="260648"/>
            <a:ext cx="4186809" cy="63367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200"/>
            </a:pPr>
            <a:r>
              <a:t>26 августа 1944 года были уничтожены 3 железнодорожных эшелона с боеприпасами и военной техникой противника на станции Пиллюпёнен. 20 октября в районе города Гумбиннен экипаж бомбовым ударом разметал несколько автомашин и 3 орудия, поразил свыше 20 противников. Воздушный стрелок вновь отразил 2 атаки вражеских истребителей.</a:t>
            </a:r>
          </a:p>
          <a:p>
            <a:pPr>
              <a:lnSpc>
                <a:spcPct val="80000"/>
              </a:lnSpc>
              <a:defRPr sz="2200"/>
            </a:pPr>
            <a:r>
              <a:t>Приказом от 5 ноября 1944 года гвардии старший сержант Обухов Фёдор Михайлович награждён орденом Славы 2-й степени.</a:t>
            </a:r>
          </a:p>
        </p:txBody>
      </p:sp>
      <p:grpSp>
        <p:nvGrpSpPr>
          <p:cNvPr id="135" name="Picture 2"/>
          <p:cNvGrpSpPr/>
          <p:nvPr/>
        </p:nvGrpSpPr>
        <p:grpSpPr>
          <a:xfrm>
            <a:off x="179512" y="620687"/>
            <a:ext cx="4525169" cy="5688808"/>
            <a:chOff x="0" y="0"/>
            <a:chExt cx="4525168" cy="5688806"/>
          </a:xfrm>
        </p:grpSpPr>
        <p:sp>
          <p:nvSpPr>
            <p:cNvPr id="133" name="Фигура"/>
            <p:cNvSpPr/>
            <p:nvPr/>
          </p:nvSpPr>
          <p:spPr>
            <a:xfrm>
              <a:off x="0" y="0"/>
              <a:ext cx="4525048" cy="568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77"/>
                  </a:moveTo>
                  <a:lnTo>
                    <a:pt x="0" y="1477"/>
                  </a:lnTo>
                  <a:cubicBezTo>
                    <a:pt x="0" y="661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661"/>
                    <a:pt x="21600" y="1477"/>
                  </a:cubicBezTo>
                  <a:lnTo>
                    <a:pt x="21600" y="20123"/>
                  </a:lnTo>
                  <a:lnTo>
                    <a:pt x="21600" y="20123"/>
                  </a:lnTo>
                  <a:cubicBezTo>
                    <a:pt x="21600" y="20939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939"/>
                    <a:pt x="0" y="20123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34" name="image6.png" descr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6207" t="9469" r="15050" b="3904"/>
            <a:stretch>
              <a:fillRect/>
            </a:stretch>
          </p:blipFill>
          <p:spPr>
            <a:xfrm>
              <a:off x="0" y="0"/>
              <a:ext cx="4525169" cy="568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7" y="0"/>
                  </a:moveTo>
                  <a:cubicBezTo>
                    <a:pt x="831" y="0"/>
                    <a:pt x="0" y="661"/>
                    <a:pt x="0" y="1477"/>
                  </a:cubicBezTo>
                  <a:lnTo>
                    <a:pt x="0" y="20123"/>
                  </a:lnTo>
                  <a:cubicBezTo>
                    <a:pt x="0" y="20939"/>
                    <a:pt x="831" y="21600"/>
                    <a:pt x="1857" y="21600"/>
                  </a:cubicBezTo>
                  <a:lnTo>
                    <a:pt x="19743" y="21600"/>
                  </a:lnTo>
                  <a:cubicBezTo>
                    <a:pt x="20769" y="21600"/>
                    <a:pt x="21600" y="20939"/>
                    <a:pt x="21600" y="20123"/>
                  </a:cubicBezTo>
                  <a:lnTo>
                    <a:pt x="21600" y="1477"/>
                  </a:lnTo>
                  <a:cubicBezTo>
                    <a:pt x="21600" y="661"/>
                    <a:pt x="20769" y="0"/>
                    <a:pt x="19743" y="0"/>
                  </a:cubicBezTo>
                  <a:lnTo>
                    <a:pt x="185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Содержимое 2"/>
          <p:cNvSpPr txBox="1"/>
          <p:nvPr>
            <p:ph type="body" idx="1"/>
          </p:nvPr>
        </p:nvSpPr>
        <p:spPr>
          <a:xfrm>
            <a:off x="-1" y="260647"/>
            <a:ext cx="4320482" cy="612068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400"/>
            </a:lvl1pPr>
          </a:lstStyle>
          <a:p>
            <a:pPr/>
            <a:r>
              <a:t>17 января 1945 года близ посёлка Мальвишкен в ходе налёта на огневые позиции врага гвардии старший сержант Обухов обнаружил скопление его танков и автомашин, после чего участвовал в нанесении группового бомбоштурмового удара по противнику. 15 февраля в районе города Хайлигенбайль уничтожил вместе с экипажем 7 зенитных точек и отбил атаки вражеского истребителя. Был представлен к награждению орденом Славы 1-й степени.</a:t>
            </a:r>
          </a:p>
        </p:txBody>
      </p:sp>
      <p:grpSp>
        <p:nvGrpSpPr>
          <p:cNvPr id="140" name="Picture 2"/>
          <p:cNvGrpSpPr/>
          <p:nvPr/>
        </p:nvGrpSpPr>
        <p:grpSpPr>
          <a:xfrm>
            <a:off x="4283967" y="332655"/>
            <a:ext cx="4646217" cy="5832650"/>
            <a:chOff x="0" y="0"/>
            <a:chExt cx="4646215" cy="5832648"/>
          </a:xfrm>
        </p:grpSpPr>
        <p:sp>
          <p:nvSpPr>
            <p:cNvPr id="138" name="Фигура"/>
            <p:cNvSpPr/>
            <p:nvPr/>
          </p:nvSpPr>
          <p:spPr>
            <a:xfrm>
              <a:off x="-1" y="0"/>
              <a:ext cx="4646204" cy="5832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79"/>
                  </a:moveTo>
                  <a:lnTo>
                    <a:pt x="0" y="1479"/>
                  </a:lnTo>
                  <a:cubicBezTo>
                    <a:pt x="0" y="662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662"/>
                    <a:pt x="21600" y="1479"/>
                  </a:cubicBezTo>
                  <a:lnTo>
                    <a:pt x="21600" y="20121"/>
                  </a:lnTo>
                  <a:lnTo>
                    <a:pt x="21600" y="20121"/>
                  </a:lnTo>
                  <a:cubicBezTo>
                    <a:pt x="21600" y="20938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938"/>
                    <a:pt x="0" y="20121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39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6208" t="8485" r="15604" b="6252"/>
            <a:stretch>
              <a:fillRect/>
            </a:stretch>
          </p:blipFill>
          <p:spPr>
            <a:xfrm>
              <a:off x="0" y="-1"/>
              <a:ext cx="4646216" cy="583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" y="0"/>
                  </a:moveTo>
                  <a:cubicBezTo>
                    <a:pt x="831" y="0"/>
                    <a:pt x="0" y="662"/>
                    <a:pt x="0" y="1479"/>
                  </a:cubicBezTo>
                  <a:lnTo>
                    <a:pt x="0" y="20121"/>
                  </a:lnTo>
                  <a:cubicBezTo>
                    <a:pt x="0" y="20938"/>
                    <a:pt x="831" y="21600"/>
                    <a:pt x="1856" y="21600"/>
                  </a:cubicBezTo>
                  <a:lnTo>
                    <a:pt x="19744" y="21600"/>
                  </a:lnTo>
                  <a:cubicBezTo>
                    <a:pt x="20769" y="21600"/>
                    <a:pt x="21600" y="20938"/>
                    <a:pt x="21600" y="20121"/>
                  </a:cubicBezTo>
                  <a:lnTo>
                    <a:pt x="21600" y="1479"/>
                  </a:lnTo>
                  <a:cubicBezTo>
                    <a:pt x="21600" y="662"/>
                    <a:pt x="20769" y="0"/>
                    <a:pt x="19744" y="0"/>
                  </a:cubicBezTo>
                  <a:lnTo>
                    <a:pt x="18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2367" t="14564" r="69924" b="9641"/>
          <a:stretch>
            <a:fillRect/>
          </a:stretch>
        </p:blipFill>
        <p:spPr>
          <a:xfrm>
            <a:off x="467543" y="404663"/>
            <a:ext cx="2453883" cy="5904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2366" t="13770" r="69924" b="11610"/>
          <a:stretch>
            <a:fillRect/>
          </a:stretch>
        </p:blipFill>
        <p:spPr>
          <a:xfrm>
            <a:off x="3131840" y="339021"/>
            <a:ext cx="2520281" cy="5970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12920" t="16532" r="69370" b="8657"/>
          <a:stretch>
            <a:fillRect/>
          </a:stretch>
        </p:blipFill>
        <p:spPr>
          <a:xfrm>
            <a:off x="5868143" y="332655"/>
            <a:ext cx="2520282" cy="5985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Picture 2"/>
          <p:cNvGrpSpPr/>
          <p:nvPr/>
        </p:nvGrpSpPr>
        <p:grpSpPr>
          <a:xfrm>
            <a:off x="3851919" y="1916832"/>
            <a:ext cx="4824538" cy="3600451"/>
            <a:chOff x="0" y="0"/>
            <a:chExt cx="4824536" cy="3600450"/>
          </a:xfrm>
        </p:grpSpPr>
        <p:sp>
          <p:nvSpPr>
            <p:cNvPr id="146" name="Фигура"/>
            <p:cNvSpPr/>
            <p:nvPr/>
          </p:nvSpPr>
          <p:spPr>
            <a:xfrm>
              <a:off x="0" y="-1"/>
              <a:ext cx="4824537" cy="360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20" y="0"/>
                    <a:pt x="1385" y="0"/>
                  </a:cubicBezTo>
                  <a:lnTo>
                    <a:pt x="20215" y="0"/>
                  </a:lnTo>
                  <a:lnTo>
                    <a:pt x="20215" y="0"/>
                  </a:lnTo>
                  <a:cubicBezTo>
                    <a:pt x="20980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80" y="21600"/>
                    <a:pt x="20215" y="21600"/>
                  </a:cubicBezTo>
                  <a:lnTo>
                    <a:pt x="1385" y="21600"/>
                  </a:lnTo>
                  <a:lnTo>
                    <a:pt x="1385" y="21600"/>
                  </a:lnTo>
                  <a:cubicBezTo>
                    <a:pt x="620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7" name="image11.jpeg" descr="image1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473" b="22643"/>
            <a:stretch>
              <a:fillRect/>
            </a:stretch>
          </p:blipFill>
          <p:spPr>
            <a:xfrm>
              <a:off x="-1" y="0"/>
              <a:ext cx="4824414" cy="360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6" y="0"/>
                  </a:moveTo>
                  <a:cubicBezTo>
                    <a:pt x="621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621" y="21600"/>
                    <a:pt x="1386" y="21600"/>
                  </a:cubicBezTo>
                  <a:lnTo>
                    <a:pt x="20216" y="21600"/>
                  </a:lnTo>
                  <a:cubicBezTo>
                    <a:pt x="20981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0981" y="0"/>
                    <a:pt x="20216" y="0"/>
                  </a:cubicBezTo>
                  <a:lnTo>
                    <a:pt x="138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49" name="Содержимое 2"/>
          <p:cNvSpPr txBox="1"/>
          <p:nvPr>
            <p:ph type="body" idx="1"/>
          </p:nvPr>
        </p:nvSpPr>
        <p:spPr>
          <a:xfrm>
            <a:off x="323528" y="260647"/>
            <a:ext cx="8363271" cy="403245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	В одном из последних боевых вылетов во время решающего штурма Кёнигсбрега был тяжело ранен. День победы встретил в госпитале. В полк вернулся только в августе 1945 года. Всего за годы войны совершил более </a:t>
            </a:r>
          </a:p>
          <a:p>
            <a:pPr>
              <a:buSzTx/>
              <a:buFont typeface="Wingdings 2"/>
              <a:buNone/>
            </a:pPr>
            <a:r>
              <a:t>	300 боевых вылетов, </a:t>
            </a:r>
          </a:p>
          <a:p>
            <a:pPr>
              <a:buSzTx/>
              <a:buFont typeface="Wingdings 2"/>
              <a:buNone/>
            </a:pPr>
            <a:r>
              <a:t>	участвовал в </a:t>
            </a:r>
          </a:p>
          <a:p>
            <a:pPr>
              <a:buSzTx/>
              <a:buFont typeface="Wingdings 2"/>
              <a:buNone/>
            </a:pPr>
            <a:r>
              <a:t>	30 воздушных боях.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Содержимое 2"/>
          <p:cNvSpPr txBox="1"/>
          <p:nvPr>
            <p:ph type="body" sz="quarter" idx="1"/>
          </p:nvPr>
        </p:nvSpPr>
        <p:spPr>
          <a:xfrm>
            <a:off x="251519" y="260647"/>
            <a:ext cx="7632850" cy="576066"/>
          </a:xfrm>
          <a:prstGeom prst="rect">
            <a:avLst/>
          </a:prstGeom>
        </p:spPr>
        <p:txBody>
          <a:bodyPr/>
          <a:lstStyle/>
          <a:p>
            <a:pPr/>
            <a:r>
              <a:t>Так же был награжден орденами и медалями: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3001" t="19313" r="74823" b="40328"/>
          <a:stretch>
            <a:fillRect/>
          </a:stretch>
        </p:blipFill>
        <p:spPr>
          <a:xfrm>
            <a:off x="467543" y="836712"/>
            <a:ext cx="1584177" cy="295232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Содержимое 2"/>
          <p:cNvSpPr txBox="1"/>
          <p:nvPr/>
        </p:nvSpPr>
        <p:spPr>
          <a:xfrm>
            <a:off x="585271" y="3861048"/>
            <a:ext cx="1924786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74320" indent="-274320">
              <a:spcBef>
                <a:spcPts val="500"/>
              </a:spcBef>
              <a:defRPr b="1"/>
            </a:lvl1pPr>
          </a:lstStyle>
          <a:p>
            <a:pPr/>
            <a:r>
              <a:t>22.12.1942 г.</a:t>
            </a:r>
          </a:p>
        </p:txBody>
      </p:sp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12920" t="18500" r="73244" b="55905"/>
          <a:stretch>
            <a:fillRect/>
          </a:stretch>
        </p:blipFill>
        <p:spPr>
          <a:xfrm>
            <a:off x="2411759" y="836712"/>
            <a:ext cx="1800201" cy="187220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Содержимое 2"/>
          <p:cNvSpPr txBox="1"/>
          <p:nvPr/>
        </p:nvSpPr>
        <p:spPr>
          <a:xfrm>
            <a:off x="2457480" y="2636911"/>
            <a:ext cx="1924785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74320" indent="-274320">
              <a:spcBef>
                <a:spcPts val="500"/>
              </a:spcBef>
              <a:defRPr b="1"/>
            </a:lvl1pPr>
          </a:lstStyle>
          <a:p>
            <a:pPr/>
            <a:r>
              <a:t>22.12.1943 г.</a:t>
            </a:r>
          </a:p>
        </p:txBody>
      </p:sp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12920" t="25391" r="69924" b="44093"/>
          <a:stretch>
            <a:fillRect/>
          </a:stretch>
        </p:blipFill>
        <p:spPr>
          <a:xfrm>
            <a:off x="4644008" y="836711"/>
            <a:ext cx="2160241" cy="21602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Содержимое 2"/>
          <p:cNvSpPr txBox="1"/>
          <p:nvPr/>
        </p:nvSpPr>
        <p:spPr>
          <a:xfrm>
            <a:off x="4689728" y="2924943"/>
            <a:ext cx="1924785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74320" indent="-274320">
              <a:spcBef>
                <a:spcPts val="500"/>
              </a:spcBef>
              <a:defRPr b="1"/>
            </a:lvl1pPr>
          </a:lstStyle>
          <a:p>
            <a:pPr/>
            <a:r>
              <a:t>07.02.1945 г.</a:t>
            </a:r>
          </a:p>
        </p:txBody>
      </p:sp>
      <p:pic>
        <p:nvPicPr>
          <p:cNvPr id="158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12920" t="19485" r="71030" b="35234"/>
          <a:stretch>
            <a:fillRect/>
          </a:stretch>
        </p:blipFill>
        <p:spPr>
          <a:xfrm>
            <a:off x="6876256" y="836712"/>
            <a:ext cx="2088233" cy="331236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Содержимое 2"/>
          <p:cNvSpPr txBox="1"/>
          <p:nvPr/>
        </p:nvSpPr>
        <p:spPr>
          <a:xfrm>
            <a:off x="6921975" y="4221088"/>
            <a:ext cx="1924786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74320" indent="-274320">
              <a:spcBef>
                <a:spcPts val="500"/>
              </a:spcBef>
              <a:defRPr b="1"/>
            </a:lvl1pPr>
          </a:lstStyle>
          <a:p>
            <a:pPr/>
            <a:r>
              <a:t>09.05.1945 г.</a:t>
            </a:r>
          </a:p>
        </p:txBody>
      </p:sp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rcRect l="12920" t="21454" r="73798" b="37203"/>
          <a:stretch>
            <a:fillRect/>
          </a:stretch>
        </p:blipFill>
        <p:spPr>
          <a:xfrm>
            <a:off x="3275855" y="3212975"/>
            <a:ext cx="1728193" cy="302433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Содержимое 2"/>
          <p:cNvSpPr txBox="1"/>
          <p:nvPr/>
        </p:nvSpPr>
        <p:spPr>
          <a:xfrm>
            <a:off x="3393583" y="6093295"/>
            <a:ext cx="1924786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74320" indent="-274320">
              <a:spcBef>
                <a:spcPts val="500"/>
              </a:spcBef>
              <a:defRPr b="1"/>
            </a:lvl1pPr>
          </a:lstStyle>
          <a:p>
            <a:pPr/>
            <a:r>
              <a:t>09.06.1945 г.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Справедливость">
  <a:themeElements>
    <a:clrScheme name="Справедлив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Справедливость">
      <a:majorFont>
        <a:latin typeface="Perpetua"/>
        <a:ea typeface="Perpetua"/>
        <a:cs typeface="Perpetua"/>
      </a:majorFont>
      <a:minorFont>
        <a:latin typeface="Helvetica"/>
        <a:ea typeface="Helvetica"/>
        <a:cs typeface="Helvetica"/>
      </a:minorFont>
    </a:fontScheme>
    <a:fmtScheme name="Справедлив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Справедливость">
  <a:themeElements>
    <a:clrScheme name="Справедлив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Справедливость">
      <a:majorFont>
        <a:latin typeface="Perpetua"/>
        <a:ea typeface="Perpetua"/>
        <a:cs typeface="Perpetua"/>
      </a:majorFont>
      <a:minorFont>
        <a:latin typeface="Helvetica"/>
        <a:ea typeface="Helvetica"/>
        <a:cs typeface="Helvetica"/>
      </a:minorFont>
    </a:fontScheme>
    <a:fmtScheme name="Справедлив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Perpet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